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7"/>
  </p:notesMasterIdLst>
  <p:handoutMasterIdLst>
    <p:handoutMasterId r:id="rId18"/>
  </p:handoutMasterIdLst>
  <p:sldIdLst>
    <p:sldId id="334" r:id="rId2"/>
    <p:sldId id="355" r:id="rId3"/>
    <p:sldId id="332" r:id="rId4"/>
    <p:sldId id="266" r:id="rId5"/>
    <p:sldId id="324" r:id="rId6"/>
    <p:sldId id="325" r:id="rId7"/>
    <p:sldId id="326" r:id="rId8"/>
    <p:sldId id="327" r:id="rId9"/>
    <p:sldId id="329" r:id="rId10"/>
    <p:sldId id="328" r:id="rId11"/>
    <p:sldId id="330" r:id="rId12"/>
    <p:sldId id="331" r:id="rId13"/>
    <p:sldId id="333" r:id="rId14"/>
    <p:sldId id="358" r:id="rId15"/>
    <p:sldId id="35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C50"/>
    <a:srgbClr val="325E60"/>
    <a:srgbClr val="FF6600"/>
    <a:srgbClr val="CC0000"/>
    <a:srgbClr val="3C6E6E"/>
    <a:srgbClr val="FF0000"/>
    <a:srgbClr val="0070C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43" autoAdjust="0"/>
  </p:normalViewPr>
  <p:slideViewPr>
    <p:cSldViewPr>
      <p:cViewPr>
        <p:scale>
          <a:sx n="60" d="100"/>
          <a:sy n="60" d="100"/>
        </p:scale>
        <p:origin x="-1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5B8B913-50EF-4A1E-9D52-B98A3DF6CD6F}" type="datetime1">
              <a:rPr lang="en-US"/>
              <a:pPr>
                <a:defRPr/>
              </a:pPr>
              <a:t>5/27/2014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5C8C142-2C3E-4A28-A332-0D7ECBD0E43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82A660-037F-49CE-AC90-3128183878F0}" type="datetime1">
              <a:rPr lang="en-US"/>
              <a:pPr>
                <a:defRPr/>
              </a:pPr>
              <a:t>5/27/2014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F0482C-14BF-490D-853B-F955E6BD4DC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F0A602-1816-46D9-9901-C442F4B5D1FF}" type="slidenum">
              <a:rPr lang="en-IN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BA0F3E-D9B9-4A05-B9D5-F796AF5FD5D1}" type="slidenum">
              <a:rPr lang="en-IN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DCCD8A-C0D2-44C5-87CD-2012DED150F4}" type="slidenum">
              <a:rPr lang="en-IN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29D9A2-BB41-491D-9BEA-A5465CE71D79}" type="slidenum">
              <a:rPr lang="en-IN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9FB42D-542A-407C-9227-91B3BD83C11B}" type="slidenum">
              <a:rPr lang="en-IN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38FEC6-6517-4359-AED7-E37043FC4529}" type="slidenum">
              <a:rPr lang="en-IN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F89CE8-EA41-4463-9483-28CF74C6A167}" type="slidenum">
              <a:rPr lang="en-IN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947091-5F9B-4D67-9621-38E5FDEAD927}" type="slidenum">
              <a:rPr lang="en-IN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CB9120-517A-4C32-81B0-15ECD93A168F}" type="slidenum">
              <a:rPr lang="en-IN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F46C78-2ADB-4CCC-B622-86F14310444C}" type="slidenum">
              <a:rPr lang="en-IN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88D50C-D37F-4EC5-8D84-609D4BAB1360}" type="slidenum">
              <a:rPr lang="en-IN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4547B6-70A5-475A-8EBB-D7844FE681C8}" type="slidenum">
              <a:rPr lang="en-IN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1D8BEE-A04F-4F14-BC7A-94022025AEBF}" type="slidenum">
              <a:rPr lang="en-IN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12468D-3129-4888-81C3-C839EAEB8B77}" type="slidenum">
              <a:rPr lang="en-IN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44D53-6C6F-470F-AD1C-2B4255C9378D}" type="datetime1">
              <a:rPr lang="en-US"/>
              <a:pPr>
                <a:defRPr/>
              </a:pPr>
              <a:t>5/27/2014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Garware Wall Ropes Ltd.|2013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E90C-B654-472F-9C58-871815DF0EB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20213-DA9D-49DF-926F-57F47AE54B38}" type="datetime1">
              <a:rPr lang="en-US"/>
              <a:pPr>
                <a:defRPr/>
              </a:pPr>
              <a:t>5/27/2014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Garware Wall Ropes Ltd.|2013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37D3F-134A-49E3-92E5-EDDB7F58781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E205A-69CE-4A55-B6FF-FE046BD5CA4C}" type="datetime1">
              <a:rPr lang="en-US"/>
              <a:pPr>
                <a:defRPr/>
              </a:pPr>
              <a:t>5/27/2014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Garware Wall Ropes Ltd.|2013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EB11-21CF-4613-885E-C1D01A64765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2C22-1DB9-4B1F-B8D7-FC309EEC6135}" type="datetime1">
              <a:rPr lang="en-US"/>
              <a:pPr>
                <a:defRPr/>
              </a:pPr>
              <a:t>5/27/2014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Garware Wall Ropes Ltd.|2013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A7FC2-0867-45FF-ACC5-A1EC217C624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AC39-7ED3-4980-AA45-6F4173523CA4}" type="datetime1">
              <a:rPr lang="en-US"/>
              <a:pPr>
                <a:defRPr/>
              </a:pPr>
              <a:t>5/27/2014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Garware Wall Ropes Ltd.|2013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90A45-E7F2-4401-B110-29412D8DED9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8E7AC-7164-4917-B2CF-C728C9028D96}" type="datetime1">
              <a:rPr lang="en-US"/>
              <a:pPr>
                <a:defRPr/>
              </a:pPr>
              <a:t>5/27/2014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Garware Wall Ropes Ltd.|2013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4BAAF-924B-4854-9C9D-32B97C485FC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4C654-BEEB-41CC-993A-21D8274CAF15}" type="datetime1">
              <a:rPr lang="en-US"/>
              <a:pPr>
                <a:defRPr/>
              </a:pPr>
              <a:t>5/27/2014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Garware Wall Ropes Ltd.|2013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7432-90B6-4A0A-85D6-D7A49BFA7F7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F367C-4915-4277-A3AE-7A14A58B0D78}" type="datetime1">
              <a:rPr lang="en-US"/>
              <a:pPr>
                <a:defRPr/>
              </a:pPr>
              <a:t>5/27/2014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Garware Wall Ropes Ltd.|2013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45C1D-2A9D-4940-BFC0-9DA63C19554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0E1B8-08F2-4740-99AC-F2BEE9E91FCE}" type="datetime1">
              <a:rPr lang="en-US"/>
              <a:pPr>
                <a:defRPr/>
              </a:pPr>
              <a:t>5/27/2014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Garware Wall Ropes Ltd.|2013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83C8C-5A40-4A79-B60A-CD57B23FE2D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B6CA0-CFCA-4EFC-A7AD-19F336A8B925}" type="datetime1">
              <a:rPr lang="en-US"/>
              <a:pPr>
                <a:defRPr/>
              </a:pPr>
              <a:t>5/27/2014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Garware Wall Ropes Ltd.|2013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A3738-4BDB-40C4-A13C-0D15ED578A0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36DBB-560C-4558-8010-1308B5D99A64}" type="datetime1">
              <a:rPr lang="en-US"/>
              <a:pPr>
                <a:defRPr/>
              </a:pPr>
              <a:t>5/27/2014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Garware Wall Ropes Ltd.|2013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5913-D4D2-4AA5-A493-34DF0382F66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60DFBC-E765-43D2-B75B-0A815C4D1994}" type="datetime1">
              <a:rPr lang="en-US"/>
              <a:pPr>
                <a:defRPr/>
              </a:pPr>
              <a:t>5/27/2014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IN"/>
              <a:t>Garware Wall Ropes Ltd.|2013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757345-11F0-4B60-BF50-D9E380EEC34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D:\My Documents\rope.png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298450" y="0"/>
            <a:ext cx="70167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4" descr="D:\My Documents\rope.png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1258888" y="3175"/>
            <a:ext cx="703262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3054350"/>
            <a:ext cx="9144000" cy="2160588"/>
          </a:xfrm>
          <a:prstGeom prst="rect">
            <a:avLst/>
          </a:prstGeom>
          <a:solidFill>
            <a:srgbClr val="14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2714625" y="5929313"/>
            <a:ext cx="5786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Arial Narrow" pitchFamily="34" charset="0"/>
                <a:cs typeface="Arial" charset="0"/>
              </a:rPr>
              <a:t>All that you want us to be, </a:t>
            </a:r>
            <a:r>
              <a:rPr lang="en-US" sz="2000" b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and then a bit more</a:t>
            </a:r>
            <a:endParaRPr lang="en-IN" sz="2000" b="1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143250"/>
            <a:ext cx="9144000" cy="6159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936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GARWARE-WALL ROPES LTD.</a:t>
            </a:r>
            <a:endParaRPr lang="en-IN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5366" name="Group 26"/>
          <p:cNvGrpSpPr>
            <a:grpSpLocks/>
          </p:cNvGrpSpPr>
          <p:nvPr/>
        </p:nvGrpSpPr>
        <p:grpSpPr bwMode="auto">
          <a:xfrm>
            <a:off x="-26988" y="3786188"/>
            <a:ext cx="9170988" cy="214312"/>
            <a:chOff x="-27538" y="3429000"/>
            <a:chExt cx="9171570" cy="214314"/>
          </a:xfrm>
        </p:grpSpPr>
        <p:sp>
          <p:nvSpPr>
            <p:cNvPr id="22" name="Rectangle 21"/>
            <p:cNvSpPr/>
            <p:nvPr/>
          </p:nvSpPr>
          <p:spPr>
            <a:xfrm>
              <a:off x="-27538" y="3429000"/>
              <a:ext cx="8099940" cy="107951"/>
            </a:xfrm>
            <a:prstGeom prst="rect">
              <a:avLst/>
            </a:prstGeom>
            <a:gradFill flip="none" rotWithShape="1">
              <a:gsLst>
                <a:gs pos="20000">
                  <a:srgbClr val="CC0000"/>
                </a:gs>
                <a:gs pos="40000">
                  <a:srgbClr val="FF3300"/>
                </a:gs>
                <a:gs pos="60000">
                  <a:srgbClr val="FF6600"/>
                </a:gs>
                <a:gs pos="80000">
                  <a:srgbClr val="FFC000"/>
                </a:gs>
                <a:gs pos="90000">
                  <a:srgbClr val="FFCC00"/>
                </a:gs>
                <a:gs pos="100000">
                  <a:srgbClr val="FFFF9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44093" y="3535363"/>
              <a:ext cx="8099939" cy="107951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80000">
                  <a:schemeClr val="bg1">
                    <a:lumMod val="65000"/>
                  </a:schemeClr>
                </a:gs>
                <a:gs pos="60000">
                  <a:schemeClr val="bg1">
                    <a:lumMod val="50000"/>
                  </a:schemeClr>
                </a:gs>
                <a:gs pos="40000">
                  <a:schemeClr val="tx1">
                    <a:lumMod val="50000"/>
                    <a:lumOff val="50000"/>
                  </a:schemeClr>
                </a:gs>
                <a:gs pos="20000">
                  <a:schemeClr val="tx1">
                    <a:lumMod val="65000"/>
                    <a:lumOff val="3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dirty="0"/>
            </a:p>
          </p:txBody>
        </p:sp>
      </p:grp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928688" y="4071938"/>
            <a:ext cx="5643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COATED FABRIC</a:t>
            </a:r>
            <a:endParaRPr lang="en-IN" sz="2400" b="1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53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0825" y="5270500"/>
            <a:ext cx="11144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00113"/>
            <a:ext cx="9144000" cy="1260475"/>
          </a:xfrm>
          <a:prstGeom prst="rect">
            <a:avLst/>
          </a:prstGeom>
          <a:solidFill>
            <a:srgbClr val="14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857250"/>
          <a:ext cx="9144000" cy="126047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32"/>
              </a:tblGrid>
              <a:tr h="12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Inflatables: </a:t>
                      </a:r>
                      <a:r>
                        <a:rPr lang="en-IN" sz="3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Bouncies, Promotional &amp;</a:t>
                      </a:r>
                      <a:r>
                        <a:rPr lang="en-IN" sz="3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3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Aerostat Balloons, Inflatable Boats</a:t>
                      </a:r>
                      <a:r>
                        <a:rPr lang="en-IN" sz="3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3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&amp; Water storage tanks</a:t>
                      </a:r>
                    </a:p>
                  </a:txBody>
                  <a:tcPr marL="270000" marR="27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72" name="TextBox 12"/>
          <p:cNvSpPr txBox="1">
            <a:spLocks noChangeArrowheads="1"/>
          </p:cNvSpPr>
          <p:nvPr/>
        </p:nvSpPr>
        <p:spPr bwMode="auto">
          <a:xfrm>
            <a:off x="5786438" y="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32773" name="TextBox 13"/>
          <p:cNvSpPr txBox="1">
            <a:spLocks noChangeArrowheads="1"/>
          </p:cNvSpPr>
          <p:nvPr/>
        </p:nvSpPr>
        <p:spPr bwMode="auto">
          <a:xfrm>
            <a:off x="5938838" y="15240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32774" name="TextBox 14"/>
          <p:cNvSpPr txBox="1">
            <a:spLocks noChangeArrowheads="1"/>
          </p:cNvSpPr>
          <p:nvPr/>
        </p:nvSpPr>
        <p:spPr bwMode="auto">
          <a:xfrm>
            <a:off x="5286375" y="1428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pic>
        <p:nvPicPr>
          <p:cNvPr id="32775" name="Picture 3" descr="D:\Marketing Prj\other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25" y="71438"/>
            <a:ext cx="5095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69875" y="317500"/>
            <a:ext cx="269875" cy="269875"/>
          </a:xfrm>
          <a:prstGeom prst="rect">
            <a:avLst/>
          </a:prstGeom>
          <a:solidFill>
            <a:srgbClr val="325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2777" name="TextBox 18"/>
          <p:cNvSpPr txBox="1">
            <a:spLocks noChangeArrowheads="1"/>
          </p:cNvSpPr>
          <p:nvPr/>
        </p:nvSpPr>
        <p:spPr bwMode="auto">
          <a:xfrm>
            <a:off x="500063" y="285750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325E60"/>
                </a:solidFill>
                <a:latin typeface="Arial Narrow" pitchFamily="34" charset="0"/>
              </a:rPr>
              <a:t>GWRL Infrastructure</a:t>
            </a:r>
            <a:endParaRPr lang="en-IN" b="1">
              <a:solidFill>
                <a:srgbClr val="325E60"/>
              </a:solidFill>
              <a:latin typeface="Arial Narrow" pitchFamily="34" charset="0"/>
            </a:endParaRPr>
          </a:p>
        </p:txBody>
      </p:sp>
      <p:sp>
        <p:nvSpPr>
          <p:cNvPr id="32778" name="TextBox 16"/>
          <p:cNvSpPr txBox="1">
            <a:spLocks noChangeArrowheads="1"/>
          </p:cNvSpPr>
          <p:nvPr/>
        </p:nvSpPr>
        <p:spPr bwMode="auto">
          <a:xfrm>
            <a:off x="0" y="5786438"/>
            <a:ext cx="8501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0000" rIns="270000" anchor="ctr">
            <a:spAutoFit/>
          </a:bodyPr>
          <a:lstStyle/>
          <a:p>
            <a:endParaRPr lang="en-IN" sz="240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3500" y="2286000"/>
            <a:ext cx="4000500" cy="2862263"/>
          </a:xfrm>
          <a:prstGeom prst="rect">
            <a:avLst/>
          </a:prstGeom>
          <a:noFill/>
        </p:spPr>
        <p:txBody>
          <a:bodyPr lIns="270000" rIns="270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Features /Benefits: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High breaking Strength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Puncture resistant for robust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use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Longevity and Sustainability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Low air permeability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UV resistant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 colors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Lacquered/Non lacquered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8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14313" y="2374900"/>
            <a:ext cx="4887912" cy="3768725"/>
          </a:xfrm>
        </p:spPr>
      </p:pic>
      <p:sp>
        <p:nvSpPr>
          <p:cNvPr id="21" name="Rectangle 20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43688"/>
            <a:ext cx="3465513" cy="214312"/>
          </a:xfrm>
        </p:spPr>
        <p:txBody>
          <a:bodyPr lIns="270000"/>
          <a:lstStyle/>
          <a:p>
            <a:pPr algn="l">
              <a:defRPr/>
            </a:pPr>
            <a:r>
              <a:rPr lang="de-DE" altLang="de-DE" kern="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Garware Wall Ropes Limited | 2013</a:t>
            </a:r>
          </a:p>
        </p:txBody>
      </p:sp>
      <p:sp>
        <p:nvSpPr>
          <p:cNvPr id="28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858250" y="6643688"/>
            <a:ext cx="285750" cy="214312"/>
          </a:xfrm>
        </p:spPr>
        <p:txBody>
          <a:bodyPr/>
          <a:lstStyle/>
          <a:p>
            <a:pPr algn="ctr">
              <a:defRPr/>
            </a:pPr>
            <a:fld id="{2BAC81ED-8FC7-40B1-8A10-E3115DC056E4}" type="slidenum">
              <a:rPr lang="en-IN" sz="80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pPr algn="ctr">
                <a:defRPr/>
              </a:pPr>
              <a:t>10</a:t>
            </a:fld>
            <a:endParaRPr lang="en-IN" sz="800" dirty="0">
              <a:solidFill>
                <a:schemeClr val="bg2">
                  <a:lumMod val="1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8729663" y="6742113"/>
            <a:ext cx="2159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00113"/>
            <a:ext cx="9144000" cy="1260475"/>
          </a:xfrm>
          <a:prstGeom prst="rect">
            <a:avLst/>
          </a:prstGeom>
          <a:solidFill>
            <a:srgbClr val="14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857250"/>
          <a:ext cx="9144000" cy="126047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32"/>
              </a:tblGrid>
              <a:tr h="12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Biogas</a:t>
                      </a:r>
                      <a:r>
                        <a:rPr lang="en-US" sz="3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 Covers</a:t>
                      </a:r>
                      <a:endParaRPr lang="en-IN" sz="3400" b="1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270000" marR="27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20" name="TextBox 12"/>
          <p:cNvSpPr txBox="1">
            <a:spLocks noChangeArrowheads="1"/>
          </p:cNvSpPr>
          <p:nvPr/>
        </p:nvSpPr>
        <p:spPr bwMode="auto">
          <a:xfrm>
            <a:off x="5786438" y="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34821" name="TextBox 13"/>
          <p:cNvSpPr txBox="1">
            <a:spLocks noChangeArrowheads="1"/>
          </p:cNvSpPr>
          <p:nvPr/>
        </p:nvSpPr>
        <p:spPr bwMode="auto">
          <a:xfrm>
            <a:off x="5938838" y="15240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34822" name="TextBox 14"/>
          <p:cNvSpPr txBox="1">
            <a:spLocks noChangeArrowheads="1"/>
          </p:cNvSpPr>
          <p:nvPr/>
        </p:nvSpPr>
        <p:spPr bwMode="auto">
          <a:xfrm>
            <a:off x="5286375" y="1428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pic>
        <p:nvPicPr>
          <p:cNvPr id="34823" name="Picture 3" descr="D:\Marketing Prj\other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25" y="71438"/>
            <a:ext cx="5095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69875" y="317500"/>
            <a:ext cx="269875" cy="269875"/>
          </a:xfrm>
          <a:prstGeom prst="rect">
            <a:avLst/>
          </a:prstGeom>
          <a:solidFill>
            <a:srgbClr val="325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4825" name="TextBox 18"/>
          <p:cNvSpPr txBox="1">
            <a:spLocks noChangeArrowheads="1"/>
          </p:cNvSpPr>
          <p:nvPr/>
        </p:nvSpPr>
        <p:spPr bwMode="auto">
          <a:xfrm>
            <a:off x="500063" y="285750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325E60"/>
                </a:solidFill>
                <a:latin typeface="Arial Narrow" pitchFamily="34" charset="0"/>
              </a:rPr>
              <a:t>GWRL Infrastructure</a:t>
            </a:r>
            <a:endParaRPr lang="en-IN" b="1">
              <a:solidFill>
                <a:srgbClr val="325E60"/>
              </a:solidFill>
              <a:latin typeface="Arial Narrow" pitchFamily="34" charset="0"/>
            </a:endParaRPr>
          </a:p>
        </p:txBody>
      </p:sp>
      <p:sp>
        <p:nvSpPr>
          <p:cNvPr id="34826" name="TextBox 16"/>
          <p:cNvSpPr txBox="1">
            <a:spLocks noChangeArrowheads="1"/>
          </p:cNvSpPr>
          <p:nvPr/>
        </p:nvSpPr>
        <p:spPr bwMode="auto">
          <a:xfrm>
            <a:off x="0" y="5786438"/>
            <a:ext cx="8501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0000" rIns="270000" anchor="ctr">
            <a:spAutoFit/>
          </a:bodyPr>
          <a:lstStyle/>
          <a:p>
            <a:endParaRPr lang="en-IN" sz="240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3500" y="2286000"/>
            <a:ext cx="4000500" cy="2554288"/>
          </a:xfrm>
          <a:prstGeom prst="rect">
            <a:avLst/>
          </a:prstGeom>
          <a:noFill/>
        </p:spPr>
        <p:txBody>
          <a:bodyPr lIns="270000" rIns="270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Features /Benefits: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Sealing joint as strong 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fabric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(High frequency sealing)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Longevity &amp; Sustainability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Fire resistant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High Bursting Strength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Very low air permeability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8" name="Picture 2" descr="D:\Marketing Prj\other\biogas-cov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357438"/>
            <a:ext cx="49291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43688"/>
            <a:ext cx="3465513" cy="214312"/>
          </a:xfrm>
        </p:spPr>
        <p:txBody>
          <a:bodyPr lIns="270000"/>
          <a:lstStyle/>
          <a:p>
            <a:pPr algn="l">
              <a:defRPr/>
            </a:pPr>
            <a:r>
              <a:rPr lang="de-DE" altLang="de-DE" kern="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Garware Wall Ropes Limited | 2013</a:t>
            </a:r>
          </a:p>
        </p:txBody>
      </p:sp>
      <p:sp>
        <p:nvSpPr>
          <p:cNvPr id="23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858250" y="6643688"/>
            <a:ext cx="285750" cy="214312"/>
          </a:xfrm>
        </p:spPr>
        <p:txBody>
          <a:bodyPr/>
          <a:lstStyle/>
          <a:p>
            <a:pPr algn="ctr">
              <a:defRPr/>
            </a:pPr>
            <a:fld id="{D4EBB5BB-9C55-4480-86A8-2B39E2C72177}" type="slidenum">
              <a:rPr lang="en-IN" sz="80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pPr algn="ctr">
                <a:defRPr/>
              </a:pPr>
              <a:t>11</a:t>
            </a:fld>
            <a:endParaRPr lang="en-IN" sz="800" dirty="0">
              <a:solidFill>
                <a:schemeClr val="bg2">
                  <a:lumMod val="1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8729663" y="6742113"/>
            <a:ext cx="2159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28688"/>
            <a:ext cx="9144000" cy="1260475"/>
          </a:xfrm>
          <a:prstGeom prst="rect">
            <a:avLst/>
          </a:prstGeom>
          <a:solidFill>
            <a:srgbClr val="14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857250"/>
          <a:ext cx="9144000" cy="126047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32"/>
              </a:tblGrid>
              <a:tr h="12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Inflatables: </a:t>
                      </a:r>
                      <a:r>
                        <a:rPr lang="en-IN" sz="3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Bouncies, Promotional &amp;</a:t>
                      </a:r>
                      <a:r>
                        <a:rPr lang="en-IN" sz="3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3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Aerostat Balloons, Inflatable Boats</a:t>
                      </a:r>
                      <a:r>
                        <a:rPr lang="en-IN" sz="3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3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&amp; Water storage tanks</a:t>
                      </a:r>
                    </a:p>
                  </a:txBody>
                  <a:tcPr marL="270000" marR="27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68" name="TextBox 12"/>
          <p:cNvSpPr txBox="1">
            <a:spLocks noChangeArrowheads="1"/>
          </p:cNvSpPr>
          <p:nvPr/>
        </p:nvSpPr>
        <p:spPr bwMode="auto">
          <a:xfrm>
            <a:off x="5786438" y="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36869" name="TextBox 13"/>
          <p:cNvSpPr txBox="1">
            <a:spLocks noChangeArrowheads="1"/>
          </p:cNvSpPr>
          <p:nvPr/>
        </p:nvSpPr>
        <p:spPr bwMode="auto">
          <a:xfrm>
            <a:off x="5938838" y="15240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36870" name="TextBox 14"/>
          <p:cNvSpPr txBox="1">
            <a:spLocks noChangeArrowheads="1"/>
          </p:cNvSpPr>
          <p:nvPr/>
        </p:nvSpPr>
        <p:spPr bwMode="auto">
          <a:xfrm>
            <a:off x="5286375" y="1428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pic>
        <p:nvPicPr>
          <p:cNvPr id="36871" name="Picture 3" descr="D:\Marketing Prj\other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25" y="71438"/>
            <a:ext cx="5095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69875" y="317500"/>
            <a:ext cx="269875" cy="269875"/>
          </a:xfrm>
          <a:prstGeom prst="rect">
            <a:avLst/>
          </a:prstGeom>
          <a:solidFill>
            <a:srgbClr val="325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6873" name="TextBox 18"/>
          <p:cNvSpPr txBox="1">
            <a:spLocks noChangeArrowheads="1"/>
          </p:cNvSpPr>
          <p:nvPr/>
        </p:nvSpPr>
        <p:spPr bwMode="auto">
          <a:xfrm>
            <a:off x="500063" y="285750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325E60"/>
                </a:solidFill>
                <a:latin typeface="Arial Narrow" pitchFamily="34" charset="0"/>
              </a:rPr>
              <a:t>GWRL Infrastructure</a:t>
            </a:r>
            <a:endParaRPr lang="en-IN" b="1">
              <a:solidFill>
                <a:srgbClr val="325E60"/>
              </a:solidFill>
              <a:latin typeface="Arial Narrow" pitchFamily="34" charset="0"/>
            </a:endParaRPr>
          </a:p>
        </p:txBody>
      </p:sp>
      <p:sp>
        <p:nvSpPr>
          <p:cNvPr id="36874" name="TextBox 16"/>
          <p:cNvSpPr txBox="1">
            <a:spLocks noChangeArrowheads="1"/>
          </p:cNvSpPr>
          <p:nvPr/>
        </p:nvSpPr>
        <p:spPr bwMode="auto">
          <a:xfrm>
            <a:off x="0" y="5786438"/>
            <a:ext cx="8501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0000" rIns="270000" anchor="ctr">
            <a:spAutoFit/>
          </a:bodyPr>
          <a:lstStyle/>
          <a:p>
            <a:endParaRPr lang="en-IN" sz="240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3500" y="2286000"/>
            <a:ext cx="4000500" cy="2246313"/>
          </a:xfrm>
          <a:prstGeom prst="rect">
            <a:avLst/>
          </a:prstGeom>
          <a:noFill/>
        </p:spPr>
        <p:txBody>
          <a:bodyPr lIns="270000" rIns="270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Features /Benefits: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100% Water resistance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Longevity &amp; Sustainability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Durable with high Abrasion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resistance and UV stability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Tailor made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Easy to repair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76" name="Picture 2" descr="D:\Marketing Prj\other\pitch-cov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357438"/>
            <a:ext cx="48768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43688"/>
            <a:ext cx="3465513" cy="214312"/>
          </a:xfrm>
        </p:spPr>
        <p:txBody>
          <a:bodyPr lIns="270000"/>
          <a:lstStyle/>
          <a:p>
            <a:pPr algn="l">
              <a:defRPr/>
            </a:pPr>
            <a:r>
              <a:rPr lang="de-DE" altLang="de-DE" kern="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Garware Wall Ropes Limited | 2013</a:t>
            </a:r>
          </a:p>
        </p:txBody>
      </p:sp>
      <p:sp>
        <p:nvSpPr>
          <p:cNvPr id="23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858250" y="6643688"/>
            <a:ext cx="285750" cy="214312"/>
          </a:xfrm>
        </p:spPr>
        <p:txBody>
          <a:bodyPr/>
          <a:lstStyle/>
          <a:p>
            <a:pPr algn="ctr">
              <a:defRPr/>
            </a:pPr>
            <a:fld id="{51E61DE1-0C4E-4285-8792-F2E02C52E22E}" type="slidenum">
              <a:rPr lang="en-IN" sz="80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pPr algn="ctr">
                <a:defRPr/>
              </a:pPr>
              <a:t>12</a:t>
            </a:fld>
            <a:endParaRPr lang="en-IN" sz="800" dirty="0">
              <a:solidFill>
                <a:schemeClr val="bg2">
                  <a:lumMod val="1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8729663" y="6742113"/>
            <a:ext cx="2159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00113"/>
            <a:ext cx="9144000" cy="1260475"/>
          </a:xfrm>
          <a:prstGeom prst="rect">
            <a:avLst/>
          </a:prstGeom>
          <a:solidFill>
            <a:srgbClr val="14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857250"/>
          <a:ext cx="9144000" cy="126047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32"/>
              </a:tblGrid>
              <a:tr h="12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Inflatables: </a:t>
                      </a:r>
                      <a:r>
                        <a:rPr lang="en-IN" sz="3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Bouncies, Promotional &amp;</a:t>
                      </a:r>
                      <a:r>
                        <a:rPr lang="en-IN" sz="3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3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Aerostat Balloons, Inflatable Boats</a:t>
                      </a:r>
                      <a:r>
                        <a:rPr lang="en-IN" sz="3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3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&amp; Water storage tanks</a:t>
                      </a:r>
                    </a:p>
                  </a:txBody>
                  <a:tcPr marL="270000" marR="27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16" name="TextBox 12"/>
          <p:cNvSpPr txBox="1">
            <a:spLocks noChangeArrowheads="1"/>
          </p:cNvSpPr>
          <p:nvPr/>
        </p:nvSpPr>
        <p:spPr bwMode="auto">
          <a:xfrm>
            <a:off x="5786438" y="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38917" name="TextBox 13"/>
          <p:cNvSpPr txBox="1">
            <a:spLocks noChangeArrowheads="1"/>
          </p:cNvSpPr>
          <p:nvPr/>
        </p:nvSpPr>
        <p:spPr bwMode="auto">
          <a:xfrm>
            <a:off x="5938838" y="15240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38918" name="TextBox 14"/>
          <p:cNvSpPr txBox="1">
            <a:spLocks noChangeArrowheads="1"/>
          </p:cNvSpPr>
          <p:nvPr/>
        </p:nvSpPr>
        <p:spPr bwMode="auto">
          <a:xfrm>
            <a:off x="5286375" y="1428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pic>
        <p:nvPicPr>
          <p:cNvPr id="38919" name="Picture 3" descr="D:\Marketing Prj\other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25" y="71438"/>
            <a:ext cx="5095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69875" y="317500"/>
            <a:ext cx="269875" cy="269875"/>
          </a:xfrm>
          <a:prstGeom prst="rect">
            <a:avLst/>
          </a:prstGeom>
          <a:solidFill>
            <a:srgbClr val="325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8921" name="TextBox 18"/>
          <p:cNvSpPr txBox="1">
            <a:spLocks noChangeArrowheads="1"/>
          </p:cNvSpPr>
          <p:nvPr/>
        </p:nvSpPr>
        <p:spPr bwMode="auto">
          <a:xfrm>
            <a:off x="500063" y="285750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325E60"/>
                </a:solidFill>
                <a:latin typeface="Arial Narrow" pitchFamily="34" charset="0"/>
              </a:rPr>
              <a:t>GWRL Infrastructure</a:t>
            </a:r>
            <a:endParaRPr lang="en-IN" b="1">
              <a:solidFill>
                <a:srgbClr val="325E60"/>
              </a:solidFill>
              <a:latin typeface="Arial Narrow" pitchFamily="34" charset="0"/>
            </a:endParaRPr>
          </a:p>
        </p:txBody>
      </p:sp>
      <p:sp>
        <p:nvSpPr>
          <p:cNvPr id="38922" name="TextBox 16"/>
          <p:cNvSpPr txBox="1">
            <a:spLocks noChangeArrowheads="1"/>
          </p:cNvSpPr>
          <p:nvPr/>
        </p:nvSpPr>
        <p:spPr bwMode="auto">
          <a:xfrm>
            <a:off x="0" y="5786438"/>
            <a:ext cx="8501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0000" rIns="270000" anchor="ctr">
            <a:spAutoFit/>
          </a:bodyPr>
          <a:lstStyle/>
          <a:p>
            <a:endParaRPr lang="en-IN" sz="240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3500" y="2286000"/>
            <a:ext cx="4000500" cy="3170238"/>
          </a:xfrm>
          <a:prstGeom prst="rect">
            <a:avLst/>
          </a:prstGeom>
          <a:noFill/>
        </p:spPr>
        <p:txBody>
          <a:bodyPr lIns="270000" rIns="270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Features /Benefits: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100 % waterproof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Longevity and Sustainability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UV resistant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Good coating adhesion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Lacquered/ Non Lacquered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as per demand (Dust proof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Lacquered material)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 colors with high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color fastness (Grade 7)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24" name="Picture 2" descr="D:\Marketing Prj\other\auto-tractor-ho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357438"/>
            <a:ext cx="48768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43688"/>
            <a:ext cx="3465513" cy="214312"/>
          </a:xfrm>
        </p:spPr>
        <p:txBody>
          <a:bodyPr lIns="270000"/>
          <a:lstStyle/>
          <a:p>
            <a:pPr algn="l">
              <a:defRPr/>
            </a:pPr>
            <a:r>
              <a:rPr lang="de-DE" altLang="de-DE" kern="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Garware Wall Ropes Limited | 2013</a:t>
            </a:r>
          </a:p>
        </p:txBody>
      </p:sp>
      <p:sp>
        <p:nvSpPr>
          <p:cNvPr id="23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858250" y="6643688"/>
            <a:ext cx="285750" cy="214312"/>
          </a:xfrm>
        </p:spPr>
        <p:txBody>
          <a:bodyPr/>
          <a:lstStyle/>
          <a:p>
            <a:pPr algn="ctr">
              <a:defRPr/>
            </a:pPr>
            <a:fld id="{F7C9B331-7B29-474F-90A5-3DF5EB64B081}" type="slidenum">
              <a:rPr lang="en-IN" sz="80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pPr algn="ctr">
                <a:defRPr/>
              </a:pPr>
              <a:t>13</a:t>
            </a:fld>
            <a:endParaRPr lang="en-IN" sz="800" dirty="0">
              <a:solidFill>
                <a:schemeClr val="bg2">
                  <a:lumMod val="1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8729663" y="6742113"/>
            <a:ext cx="2159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00113"/>
            <a:ext cx="9144000" cy="1260475"/>
          </a:xfrm>
          <a:prstGeom prst="rect">
            <a:avLst/>
          </a:prstGeom>
          <a:solidFill>
            <a:srgbClr val="14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857250"/>
          <a:ext cx="9144000" cy="126047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32"/>
              </a:tblGrid>
              <a:tr h="1260000">
                <a:tc>
                  <a:txBody>
                    <a:bodyPr/>
                    <a:lstStyle/>
                    <a:p>
                      <a:pPr algn="l"/>
                      <a:r>
                        <a:rPr lang="en-US" sz="3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‘Garware</a:t>
                      </a:r>
                      <a:r>
                        <a:rPr lang="en-US" sz="3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-Wall Ropes’ a name that stands for Trust, Innovation &amp; Quality…</a:t>
                      </a:r>
                      <a:endParaRPr lang="en-IN" sz="3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270000" marR="27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64" name="Picture 3" descr="D:\Marketing Prj\other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25" y="71438"/>
            <a:ext cx="5095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69875" y="317500"/>
            <a:ext cx="269875" cy="269875"/>
          </a:xfrm>
          <a:prstGeom prst="rect">
            <a:avLst/>
          </a:prstGeom>
          <a:solidFill>
            <a:srgbClr val="325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0966" name="TextBox 32"/>
          <p:cNvSpPr txBox="1">
            <a:spLocks noChangeArrowheads="1"/>
          </p:cNvSpPr>
          <p:nvPr/>
        </p:nvSpPr>
        <p:spPr bwMode="auto">
          <a:xfrm>
            <a:off x="500063" y="285750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325E60"/>
                </a:solidFill>
                <a:latin typeface="Arial Narrow" pitchFamily="34" charset="0"/>
              </a:rPr>
              <a:t>Solutions Offered</a:t>
            </a:r>
            <a:endParaRPr lang="en-IN" b="1">
              <a:solidFill>
                <a:srgbClr val="325E60"/>
              </a:solidFill>
              <a:latin typeface="Arial Narrow" pitchFamily="34" charset="0"/>
            </a:endParaRPr>
          </a:p>
        </p:txBody>
      </p:sp>
      <p:pic>
        <p:nvPicPr>
          <p:cNvPr id="409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71438"/>
            <a:ext cx="5556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8" name="Group 31"/>
          <p:cNvGrpSpPr>
            <a:grpSpLocks/>
          </p:cNvGrpSpPr>
          <p:nvPr/>
        </p:nvGrpSpPr>
        <p:grpSpPr bwMode="auto">
          <a:xfrm>
            <a:off x="2441575" y="2328863"/>
            <a:ext cx="4260850" cy="4240212"/>
            <a:chOff x="2441877" y="2328863"/>
            <a:chExt cx="4260246" cy="4240816"/>
          </a:xfrm>
        </p:grpSpPr>
        <p:grpSp>
          <p:nvGrpSpPr>
            <p:cNvPr id="40973" name="Group 29"/>
            <p:cNvGrpSpPr>
              <a:grpSpLocks/>
            </p:cNvGrpSpPr>
            <p:nvPr/>
          </p:nvGrpSpPr>
          <p:grpSpPr bwMode="auto">
            <a:xfrm>
              <a:off x="2441877" y="2328863"/>
              <a:ext cx="4260246" cy="4240816"/>
              <a:chOff x="2483642" y="2328863"/>
              <a:chExt cx="4260246" cy="4240816"/>
            </a:xfrm>
          </p:grpSpPr>
          <p:sp>
            <p:nvSpPr>
              <p:cNvPr id="41" name="Arc 3"/>
              <p:cNvSpPr>
                <a:spLocks/>
              </p:cNvSpPr>
              <p:nvPr/>
            </p:nvSpPr>
            <p:spPr bwMode="auto">
              <a:xfrm>
                <a:off x="4615353" y="2487636"/>
                <a:ext cx="1955523" cy="195925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42" name="Arc 4"/>
              <p:cNvSpPr>
                <a:spLocks/>
              </p:cNvSpPr>
              <p:nvPr/>
            </p:nvSpPr>
            <p:spPr bwMode="auto">
              <a:xfrm>
                <a:off x="4615353" y="4446890"/>
                <a:ext cx="1955523" cy="195925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43" name="Arc 5"/>
              <p:cNvSpPr>
                <a:spLocks/>
              </p:cNvSpPr>
              <p:nvPr/>
            </p:nvSpPr>
            <p:spPr bwMode="auto">
              <a:xfrm>
                <a:off x="2658242" y="4446890"/>
                <a:ext cx="1957111" cy="1959254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44" name="Arc 6"/>
              <p:cNvSpPr>
                <a:spLocks/>
              </p:cNvSpPr>
              <p:nvPr/>
            </p:nvSpPr>
            <p:spPr bwMode="auto">
              <a:xfrm>
                <a:off x="2658242" y="2487636"/>
                <a:ext cx="1957111" cy="195925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600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599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599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45" name="Text Box 7"/>
              <p:cNvSpPr txBox="1">
                <a:spLocks noChangeArrowheads="1"/>
              </p:cNvSpPr>
              <p:nvPr/>
            </p:nvSpPr>
            <p:spPr bwMode="auto">
              <a:xfrm>
                <a:off x="5269310" y="3579991"/>
                <a:ext cx="915857" cy="277852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kern="0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schemeClr val="tx1">
                          <a:alpha val="40000"/>
                        </a:schemeClr>
                      </a:outerShdw>
                    </a:effectLst>
                    <a:latin typeface="Arial" pitchFamily="34" charset="0"/>
                    <a:cs typeface="Arial" pitchFamily="34" charset="0"/>
                  </a:rPr>
                  <a:t>Trust</a:t>
                </a:r>
                <a:endParaRPr lang="zh-CN" altLang="en-US" b="1" kern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schemeClr val="tx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Oval 8"/>
              <p:cNvSpPr>
                <a:spLocks noChangeArrowheads="1"/>
              </p:cNvSpPr>
              <p:nvPr/>
            </p:nvSpPr>
            <p:spPr bwMode="auto">
              <a:xfrm>
                <a:off x="3793144" y="3626035"/>
                <a:ext cx="1642829" cy="1641709"/>
              </a:xfrm>
              <a:prstGeom prst="ellipse">
                <a:avLst/>
              </a:pr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 rot="16208708">
                <a:off x="5843064" y="3860436"/>
                <a:ext cx="320721" cy="1480927"/>
              </a:xfrm>
              <a:custGeom>
                <a:avLst/>
                <a:gdLst/>
                <a:ahLst/>
                <a:cxnLst>
                  <a:cxn ang="0">
                    <a:pos x="198" y="123"/>
                  </a:cxn>
                  <a:cxn ang="0">
                    <a:pos x="198" y="0"/>
                  </a:cxn>
                  <a:cxn ang="0">
                    <a:pos x="0" y="462"/>
                  </a:cxn>
                  <a:cxn ang="0">
                    <a:pos x="195" y="915"/>
                  </a:cxn>
                  <a:cxn ang="0">
                    <a:pos x="195" y="780"/>
                  </a:cxn>
                </a:cxnLst>
                <a:rect l="0" t="0" r="r" b="b"/>
                <a:pathLst>
                  <a:path w="198" h="915">
                    <a:moveTo>
                      <a:pt x="198" y="123"/>
                    </a:moveTo>
                    <a:lnTo>
                      <a:pt x="198" y="0"/>
                    </a:lnTo>
                    <a:lnTo>
                      <a:pt x="0" y="462"/>
                    </a:lnTo>
                    <a:lnTo>
                      <a:pt x="195" y="915"/>
                    </a:lnTo>
                    <a:lnTo>
                      <a:pt x="195" y="780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49" name="Freeform 11"/>
              <p:cNvSpPr>
                <a:spLocks/>
              </p:cNvSpPr>
              <p:nvPr/>
            </p:nvSpPr>
            <p:spPr bwMode="auto">
              <a:xfrm rot="5408708">
                <a:off x="3063745" y="3554004"/>
                <a:ext cx="320721" cy="1480928"/>
              </a:xfrm>
              <a:custGeom>
                <a:avLst/>
                <a:gdLst/>
                <a:ahLst/>
                <a:cxnLst>
                  <a:cxn ang="0">
                    <a:pos x="198" y="123"/>
                  </a:cxn>
                  <a:cxn ang="0">
                    <a:pos x="198" y="0"/>
                  </a:cxn>
                  <a:cxn ang="0">
                    <a:pos x="0" y="462"/>
                  </a:cxn>
                  <a:cxn ang="0">
                    <a:pos x="195" y="915"/>
                  </a:cxn>
                  <a:cxn ang="0">
                    <a:pos x="195" y="780"/>
                  </a:cxn>
                </a:cxnLst>
                <a:rect l="0" t="0" r="r" b="b"/>
                <a:pathLst>
                  <a:path w="198" h="915">
                    <a:moveTo>
                      <a:pt x="198" y="123"/>
                    </a:moveTo>
                    <a:lnTo>
                      <a:pt x="198" y="0"/>
                    </a:lnTo>
                    <a:lnTo>
                      <a:pt x="0" y="462"/>
                    </a:lnTo>
                    <a:lnTo>
                      <a:pt x="195" y="915"/>
                    </a:lnTo>
                    <a:lnTo>
                      <a:pt x="195" y="780"/>
                    </a:ln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50" name="Freeform 12"/>
              <p:cNvSpPr>
                <a:spLocks/>
              </p:cNvSpPr>
              <p:nvPr/>
            </p:nvSpPr>
            <p:spPr bwMode="auto">
              <a:xfrm rot="21591292" flipH="1">
                <a:off x="4604241" y="2328863"/>
                <a:ext cx="320630" cy="1481348"/>
              </a:xfrm>
              <a:custGeom>
                <a:avLst/>
                <a:gdLst/>
                <a:ahLst/>
                <a:cxnLst>
                  <a:cxn ang="0">
                    <a:pos x="198" y="123"/>
                  </a:cxn>
                  <a:cxn ang="0">
                    <a:pos x="198" y="0"/>
                  </a:cxn>
                  <a:cxn ang="0">
                    <a:pos x="0" y="462"/>
                  </a:cxn>
                  <a:cxn ang="0">
                    <a:pos x="195" y="915"/>
                  </a:cxn>
                  <a:cxn ang="0">
                    <a:pos x="195" y="780"/>
                  </a:cxn>
                </a:cxnLst>
                <a:rect l="0" t="0" r="r" b="b"/>
                <a:pathLst>
                  <a:path w="198" h="915">
                    <a:moveTo>
                      <a:pt x="198" y="123"/>
                    </a:moveTo>
                    <a:lnTo>
                      <a:pt x="198" y="0"/>
                    </a:lnTo>
                    <a:lnTo>
                      <a:pt x="0" y="462"/>
                    </a:lnTo>
                    <a:lnTo>
                      <a:pt x="195" y="915"/>
                    </a:lnTo>
                    <a:lnTo>
                      <a:pt x="195" y="78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51" name="Freeform 13"/>
              <p:cNvSpPr>
                <a:spLocks/>
              </p:cNvSpPr>
              <p:nvPr/>
            </p:nvSpPr>
            <p:spPr bwMode="auto">
              <a:xfrm rot="10791292" flipH="1">
                <a:off x="4304247" y="5088331"/>
                <a:ext cx="320630" cy="1481348"/>
              </a:xfrm>
              <a:custGeom>
                <a:avLst/>
                <a:gdLst/>
                <a:ahLst/>
                <a:cxnLst>
                  <a:cxn ang="0">
                    <a:pos x="198" y="123"/>
                  </a:cxn>
                  <a:cxn ang="0">
                    <a:pos x="198" y="0"/>
                  </a:cxn>
                  <a:cxn ang="0">
                    <a:pos x="0" y="462"/>
                  </a:cxn>
                  <a:cxn ang="0">
                    <a:pos x="195" y="915"/>
                  </a:cxn>
                  <a:cxn ang="0">
                    <a:pos x="195" y="780"/>
                  </a:cxn>
                </a:cxnLst>
                <a:rect l="0" t="0" r="r" b="b"/>
                <a:pathLst>
                  <a:path w="198" h="915">
                    <a:moveTo>
                      <a:pt x="198" y="123"/>
                    </a:moveTo>
                    <a:lnTo>
                      <a:pt x="198" y="0"/>
                    </a:lnTo>
                    <a:lnTo>
                      <a:pt x="0" y="462"/>
                    </a:lnTo>
                    <a:lnTo>
                      <a:pt x="195" y="915"/>
                    </a:lnTo>
                    <a:lnTo>
                      <a:pt x="195" y="780"/>
                    </a:ln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52" name="Text Box 14"/>
              <p:cNvSpPr txBox="1">
                <a:spLocks noChangeArrowheads="1"/>
              </p:cNvSpPr>
              <p:nvPr/>
            </p:nvSpPr>
            <p:spPr bwMode="auto">
              <a:xfrm>
                <a:off x="3050300" y="3256095"/>
                <a:ext cx="1277756" cy="554116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kern="0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schemeClr val="tx1">
                          <a:alpha val="40000"/>
                        </a:schemeClr>
                      </a:outerShdw>
                    </a:effectLst>
                    <a:latin typeface="Arial" pitchFamily="34" charset="0"/>
                    <a:cs typeface="Arial" pitchFamily="34" charset="0"/>
                  </a:rPr>
                  <a:t>Impeccable</a:t>
                </a:r>
                <a:r>
                  <a:rPr lang="en-US" altLang="zh-CN" sz="1600" b="1" kern="0" dirty="0">
                    <a:solidFill>
                      <a:schemeClr val="bg2">
                        <a:lumMod val="1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zh-CN" b="1" kern="0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schemeClr val="tx1">
                          <a:alpha val="40000"/>
                        </a:schemeClr>
                      </a:outerShdw>
                    </a:effectLst>
                    <a:latin typeface="Arial" pitchFamily="34" charset="0"/>
                    <a:cs typeface="Arial" pitchFamily="34" charset="0"/>
                  </a:rPr>
                  <a:t>Quality</a:t>
                </a:r>
                <a:endParaRPr lang="zh-CN" altLang="en-US" b="1" kern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schemeClr val="tx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Text Box 15"/>
              <p:cNvSpPr txBox="1">
                <a:spLocks noChangeArrowheads="1"/>
              </p:cNvSpPr>
              <p:nvPr/>
            </p:nvSpPr>
            <p:spPr bwMode="auto">
              <a:xfrm>
                <a:off x="2837605" y="5121673"/>
                <a:ext cx="1384104" cy="276264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kern="0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schemeClr val="tx1">
                          <a:alpha val="40000"/>
                        </a:schemeClr>
                      </a:outerShdw>
                    </a:effectLst>
                    <a:latin typeface="Arial" pitchFamily="34" charset="0"/>
                    <a:cs typeface="Arial" pitchFamily="34" charset="0"/>
                  </a:rPr>
                  <a:t>Innovation</a:t>
                </a:r>
                <a:endParaRPr lang="zh-CN" altLang="en-US" b="1" kern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schemeClr val="tx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Text Box 16"/>
              <p:cNvSpPr txBox="1">
                <a:spLocks noChangeArrowheads="1"/>
              </p:cNvSpPr>
              <p:nvPr/>
            </p:nvSpPr>
            <p:spPr bwMode="auto">
              <a:xfrm>
                <a:off x="4978838" y="5169305"/>
                <a:ext cx="1244424" cy="554117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kern="0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schemeClr val="tx1">
                          <a:alpha val="40000"/>
                        </a:schemeClr>
                      </a:outerShdw>
                    </a:effectLst>
                    <a:latin typeface="Arial" pitchFamily="34" charset="0"/>
                    <a:cs typeface="Arial" pitchFamily="34" charset="0"/>
                  </a:rPr>
                  <a:t>Customer Service</a:t>
                </a:r>
                <a:endParaRPr lang="zh-CN" altLang="en-US" b="1" kern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schemeClr val="tx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40974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89083" y="3814049"/>
              <a:ext cx="965835" cy="1270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" name="Rectangle 56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43688"/>
            <a:ext cx="3465513" cy="214312"/>
          </a:xfrm>
        </p:spPr>
        <p:txBody>
          <a:bodyPr lIns="270000"/>
          <a:lstStyle/>
          <a:p>
            <a:pPr algn="l">
              <a:defRPr/>
            </a:pPr>
            <a:r>
              <a:rPr lang="de-DE" altLang="de-DE" kern="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Garware Wall Ropes Limited | 2013</a:t>
            </a:r>
          </a:p>
        </p:txBody>
      </p:sp>
      <p:sp>
        <p:nvSpPr>
          <p:cNvPr id="59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858250" y="6643688"/>
            <a:ext cx="285750" cy="214312"/>
          </a:xfrm>
        </p:spPr>
        <p:txBody>
          <a:bodyPr/>
          <a:lstStyle/>
          <a:p>
            <a:pPr algn="ctr">
              <a:defRPr/>
            </a:pPr>
            <a:fld id="{9702FBCE-68F1-4FEF-A838-E3FF71F1EAF1}" type="slidenum">
              <a:rPr lang="en-IN" sz="80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pPr algn="ctr">
                <a:defRPr/>
              </a:pPr>
              <a:t>14</a:t>
            </a:fld>
            <a:endParaRPr lang="en-IN" sz="800" dirty="0">
              <a:solidFill>
                <a:schemeClr val="bg2">
                  <a:lumMod val="1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8729663" y="6742113"/>
            <a:ext cx="2159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2"/>
          <p:cNvSpPr txBox="1">
            <a:spLocks noChangeArrowheads="1"/>
          </p:cNvSpPr>
          <p:nvPr/>
        </p:nvSpPr>
        <p:spPr bwMode="auto">
          <a:xfrm>
            <a:off x="5786438" y="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43010" name="TextBox 13"/>
          <p:cNvSpPr txBox="1">
            <a:spLocks noChangeArrowheads="1"/>
          </p:cNvSpPr>
          <p:nvPr/>
        </p:nvSpPr>
        <p:spPr bwMode="auto">
          <a:xfrm>
            <a:off x="5938838" y="15240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43011" name="TextBox 14"/>
          <p:cNvSpPr txBox="1">
            <a:spLocks noChangeArrowheads="1"/>
          </p:cNvSpPr>
          <p:nvPr/>
        </p:nvSpPr>
        <p:spPr bwMode="auto">
          <a:xfrm>
            <a:off x="5286375" y="1428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pic>
        <p:nvPicPr>
          <p:cNvPr id="43012" name="Picture 3" descr="D:\Marketing Prj\other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25" y="71438"/>
            <a:ext cx="5095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3071813"/>
            <a:ext cx="9144000" cy="2160587"/>
          </a:xfrm>
          <a:prstGeom prst="rect">
            <a:avLst/>
          </a:prstGeom>
          <a:solidFill>
            <a:srgbClr val="14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0" y="3825875"/>
            <a:ext cx="9144000" cy="4619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97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 look forward to hearing from you…</a:t>
            </a:r>
            <a:endParaRPr lang="en-I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015" name="Group 11"/>
          <p:cNvGrpSpPr>
            <a:grpSpLocks/>
          </p:cNvGrpSpPr>
          <p:nvPr/>
        </p:nvGrpSpPr>
        <p:grpSpPr bwMode="auto">
          <a:xfrm>
            <a:off x="-26988" y="3595688"/>
            <a:ext cx="9170988" cy="214312"/>
            <a:chOff x="-27538" y="3429000"/>
            <a:chExt cx="9171570" cy="214314"/>
          </a:xfrm>
        </p:grpSpPr>
        <p:sp>
          <p:nvSpPr>
            <p:cNvPr id="17" name="Rectangle 16"/>
            <p:cNvSpPr/>
            <p:nvPr/>
          </p:nvSpPr>
          <p:spPr>
            <a:xfrm>
              <a:off x="-27538" y="3429000"/>
              <a:ext cx="8099940" cy="107951"/>
            </a:xfrm>
            <a:prstGeom prst="rect">
              <a:avLst/>
            </a:prstGeom>
            <a:gradFill flip="none" rotWithShape="1">
              <a:gsLst>
                <a:gs pos="20000">
                  <a:srgbClr val="CC0000"/>
                </a:gs>
                <a:gs pos="40000">
                  <a:srgbClr val="FF3300"/>
                </a:gs>
                <a:gs pos="60000">
                  <a:srgbClr val="FF6600"/>
                </a:gs>
                <a:gs pos="80000">
                  <a:srgbClr val="FFC000"/>
                </a:gs>
                <a:gs pos="90000">
                  <a:srgbClr val="FFCC00"/>
                </a:gs>
                <a:gs pos="100000">
                  <a:srgbClr val="FFFF9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44093" y="3535363"/>
              <a:ext cx="8099939" cy="107951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80000">
                  <a:schemeClr val="bg1">
                    <a:lumMod val="65000"/>
                  </a:schemeClr>
                </a:gs>
                <a:gs pos="60000">
                  <a:schemeClr val="bg1">
                    <a:lumMod val="50000"/>
                  </a:schemeClr>
                </a:gs>
                <a:gs pos="40000">
                  <a:schemeClr val="tx1">
                    <a:lumMod val="50000"/>
                    <a:lumOff val="50000"/>
                  </a:schemeClr>
                </a:gs>
                <a:gs pos="20000">
                  <a:schemeClr val="tx1">
                    <a:lumMod val="65000"/>
                    <a:lumOff val="3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</p:grpSp>
      <p:pic>
        <p:nvPicPr>
          <p:cNvPr id="430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71438"/>
            <a:ext cx="5556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TextBox 19"/>
          <p:cNvSpPr txBox="1">
            <a:spLocks noChangeArrowheads="1"/>
          </p:cNvSpPr>
          <p:nvPr/>
        </p:nvSpPr>
        <p:spPr bwMode="auto">
          <a:xfrm>
            <a:off x="6429375" y="5429250"/>
            <a:ext cx="3230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0000" rIns="270000" anchor="ctr">
            <a:spAutoFit/>
          </a:bodyPr>
          <a:lstStyle/>
          <a:p>
            <a:r>
              <a:rPr lang="en-US" sz="1200">
                <a:cs typeface="Arial" charset="0"/>
              </a:rPr>
              <a:t>GARWARE-WALL ROPES LTD</a:t>
            </a:r>
          </a:p>
          <a:p>
            <a:r>
              <a:rPr lang="en-US" sz="1200">
                <a:cs typeface="Arial" charset="0"/>
              </a:rPr>
              <a:t>Plot No 11, </a:t>
            </a:r>
          </a:p>
          <a:p>
            <a:r>
              <a:rPr lang="en-US" sz="1200">
                <a:cs typeface="Arial" charset="0"/>
              </a:rPr>
              <a:t>Block D1, Pimpri Chinchwad</a:t>
            </a:r>
          </a:p>
          <a:p>
            <a:r>
              <a:rPr lang="en-US" sz="1200">
                <a:cs typeface="Arial" charset="0"/>
              </a:rPr>
              <a:t>Pune, Maharashtra-411019</a:t>
            </a:r>
          </a:p>
          <a:p>
            <a:r>
              <a:rPr lang="en-US" sz="1200">
                <a:cs typeface="Arial" charset="0"/>
              </a:rPr>
              <a:t>www.garwareropes.com</a:t>
            </a:r>
            <a:endParaRPr lang="en-IN" sz="1200"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043238"/>
            <a:ext cx="9144000" cy="5540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97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you</a:t>
            </a:r>
            <a:endParaRPr lang="en-IN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43688"/>
            <a:ext cx="3465513" cy="214312"/>
          </a:xfrm>
        </p:spPr>
        <p:txBody>
          <a:bodyPr lIns="270000"/>
          <a:lstStyle/>
          <a:p>
            <a:pPr algn="l">
              <a:defRPr/>
            </a:pPr>
            <a:r>
              <a:rPr lang="de-DE" altLang="de-DE" kern="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Garware Wall Ropes Limited | 2013</a:t>
            </a:r>
          </a:p>
        </p:txBody>
      </p:sp>
      <p:sp>
        <p:nvSpPr>
          <p:cNvPr id="26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858250" y="6643688"/>
            <a:ext cx="285750" cy="214312"/>
          </a:xfrm>
        </p:spPr>
        <p:txBody>
          <a:bodyPr/>
          <a:lstStyle/>
          <a:p>
            <a:pPr algn="ctr">
              <a:defRPr/>
            </a:pPr>
            <a:fld id="{E802B95B-E994-49AD-9A44-9A6670D3F76E}" type="slidenum">
              <a:rPr lang="en-IN" sz="80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pPr algn="ctr">
                <a:defRPr/>
              </a:pPr>
              <a:t>15</a:t>
            </a:fld>
            <a:endParaRPr lang="en-IN" sz="800" dirty="0">
              <a:solidFill>
                <a:schemeClr val="bg2">
                  <a:lumMod val="1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8729663" y="6742113"/>
            <a:ext cx="2159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00113"/>
            <a:ext cx="9144000" cy="1260475"/>
          </a:xfrm>
          <a:prstGeom prst="rect">
            <a:avLst/>
          </a:prstGeom>
          <a:solidFill>
            <a:srgbClr val="14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857250"/>
          <a:ext cx="9144000" cy="135731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32"/>
              </a:tblGrid>
              <a:tr h="1357322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Coated</a:t>
                      </a:r>
                      <a:r>
                        <a:rPr lang="en-US" sz="3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Fabric Plant is located in Wai in an Area of 3300 sq meters</a:t>
                      </a:r>
                      <a:endParaRPr lang="en-IN" sz="3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270000" marR="27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388" name="TextBox 12"/>
          <p:cNvSpPr txBox="1">
            <a:spLocks noChangeArrowheads="1"/>
          </p:cNvSpPr>
          <p:nvPr/>
        </p:nvSpPr>
        <p:spPr bwMode="auto">
          <a:xfrm>
            <a:off x="5786438" y="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16389" name="TextBox 13"/>
          <p:cNvSpPr txBox="1">
            <a:spLocks noChangeArrowheads="1"/>
          </p:cNvSpPr>
          <p:nvPr/>
        </p:nvSpPr>
        <p:spPr bwMode="auto">
          <a:xfrm>
            <a:off x="5938838" y="15240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16390" name="TextBox 14"/>
          <p:cNvSpPr txBox="1">
            <a:spLocks noChangeArrowheads="1"/>
          </p:cNvSpPr>
          <p:nvPr/>
        </p:nvSpPr>
        <p:spPr bwMode="auto">
          <a:xfrm>
            <a:off x="5286375" y="1428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875" y="317500"/>
            <a:ext cx="269875" cy="269875"/>
          </a:xfrm>
          <a:prstGeom prst="rect">
            <a:avLst/>
          </a:prstGeom>
          <a:solidFill>
            <a:srgbClr val="325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6392" name="Picture 3" descr="D:\Marketing Prj\other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25" y="71438"/>
            <a:ext cx="5095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Box 16"/>
          <p:cNvSpPr txBox="1">
            <a:spLocks noChangeArrowheads="1"/>
          </p:cNvSpPr>
          <p:nvPr/>
        </p:nvSpPr>
        <p:spPr bwMode="auto">
          <a:xfrm>
            <a:off x="500063" y="285750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325E60"/>
                </a:solidFill>
                <a:latin typeface="Arial Narrow" pitchFamily="34" charset="0"/>
              </a:rPr>
              <a:t>GWRL Infrastructure</a:t>
            </a:r>
            <a:endParaRPr lang="en-IN" b="1">
              <a:solidFill>
                <a:srgbClr val="325E60"/>
              </a:solidFill>
              <a:latin typeface="Arial Narrow" pitchFamily="34" charset="0"/>
            </a:endParaRPr>
          </a:p>
        </p:txBody>
      </p:sp>
      <p:pic>
        <p:nvPicPr>
          <p:cNvPr id="16394" name="Picture 1" descr="C:\New Projects\Coated Fabrics\Plant picture arial.jpg"/>
          <p:cNvPicPr>
            <a:picLocks noChangeAspect="1" noChangeArrowheads="1"/>
          </p:cNvPicPr>
          <p:nvPr/>
        </p:nvPicPr>
        <p:blipFill>
          <a:blip r:embed="rId4"/>
          <a:srcRect b="10001"/>
          <a:stretch>
            <a:fillRect/>
          </a:stretch>
        </p:blipFill>
        <p:spPr bwMode="auto">
          <a:xfrm>
            <a:off x="214313" y="2357438"/>
            <a:ext cx="86439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43688"/>
            <a:ext cx="3465513" cy="214312"/>
          </a:xfrm>
        </p:spPr>
        <p:txBody>
          <a:bodyPr lIns="270000"/>
          <a:lstStyle/>
          <a:p>
            <a:pPr algn="l">
              <a:defRPr/>
            </a:pPr>
            <a:r>
              <a:rPr lang="de-DE" altLang="de-DE" kern="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Garware Wall Ropes Limited | 2013</a:t>
            </a:r>
          </a:p>
        </p:txBody>
      </p:sp>
      <p:sp>
        <p:nvSpPr>
          <p:cNvPr id="21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858250" y="6643688"/>
            <a:ext cx="285750" cy="214312"/>
          </a:xfrm>
        </p:spPr>
        <p:txBody>
          <a:bodyPr/>
          <a:lstStyle/>
          <a:p>
            <a:pPr algn="ctr">
              <a:defRPr/>
            </a:pPr>
            <a:fld id="{FFF4A21C-97F9-4675-9E6C-D1BF895C8AB2}" type="slidenum">
              <a:rPr lang="en-IN" sz="80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pPr algn="ctr">
                <a:defRPr/>
              </a:pPr>
              <a:t>2</a:t>
            </a:fld>
            <a:endParaRPr lang="en-IN" sz="800" dirty="0">
              <a:solidFill>
                <a:schemeClr val="bg2">
                  <a:lumMod val="1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8729663" y="6742113"/>
            <a:ext cx="2159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00113"/>
            <a:ext cx="9144000" cy="1260475"/>
          </a:xfrm>
          <a:prstGeom prst="rect">
            <a:avLst/>
          </a:prstGeom>
          <a:solidFill>
            <a:srgbClr val="14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857250"/>
          <a:ext cx="9144000" cy="135731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32"/>
              </a:tblGrid>
              <a:tr h="1357322">
                <a:tc>
                  <a:txBody>
                    <a:bodyPr/>
                    <a:lstStyle/>
                    <a:p>
                      <a:r>
                        <a:rPr lang="en-US" sz="3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Coated Fabric Solutions Portfolio… </a:t>
                      </a:r>
                      <a:endParaRPr lang="en-IN" sz="3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270000" marR="27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6" name="TextBox 12"/>
          <p:cNvSpPr txBox="1">
            <a:spLocks noChangeArrowheads="1"/>
          </p:cNvSpPr>
          <p:nvPr/>
        </p:nvSpPr>
        <p:spPr bwMode="auto">
          <a:xfrm>
            <a:off x="5786438" y="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18437" name="TextBox 13"/>
          <p:cNvSpPr txBox="1">
            <a:spLocks noChangeArrowheads="1"/>
          </p:cNvSpPr>
          <p:nvPr/>
        </p:nvSpPr>
        <p:spPr bwMode="auto">
          <a:xfrm>
            <a:off x="5938838" y="15240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18438" name="TextBox 14"/>
          <p:cNvSpPr txBox="1">
            <a:spLocks noChangeArrowheads="1"/>
          </p:cNvSpPr>
          <p:nvPr/>
        </p:nvSpPr>
        <p:spPr bwMode="auto">
          <a:xfrm>
            <a:off x="5286375" y="1428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875" y="317500"/>
            <a:ext cx="269875" cy="269875"/>
          </a:xfrm>
          <a:prstGeom prst="rect">
            <a:avLst/>
          </a:prstGeom>
          <a:solidFill>
            <a:srgbClr val="325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8440" name="Picture 3" descr="D:\Marketing Prj\other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25" y="71438"/>
            <a:ext cx="5095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Box 16"/>
          <p:cNvSpPr txBox="1">
            <a:spLocks noChangeArrowheads="1"/>
          </p:cNvSpPr>
          <p:nvPr/>
        </p:nvSpPr>
        <p:spPr bwMode="auto">
          <a:xfrm>
            <a:off x="500063" y="285750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325E60"/>
                </a:solidFill>
                <a:latin typeface="Arial Narrow" pitchFamily="34" charset="0"/>
              </a:rPr>
              <a:t>GWRL Infrastructure</a:t>
            </a:r>
            <a:endParaRPr lang="en-IN" b="1">
              <a:solidFill>
                <a:srgbClr val="325E60"/>
              </a:solidFill>
              <a:latin typeface="Arial Narrow" pitchFamily="34" charset="0"/>
            </a:endParaRPr>
          </a:p>
        </p:txBody>
      </p:sp>
      <p:grpSp>
        <p:nvGrpSpPr>
          <p:cNvPr id="18442" name="Group 34"/>
          <p:cNvGrpSpPr>
            <a:grpSpLocks/>
          </p:cNvGrpSpPr>
          <p:nvPr/>
        </p:nvGrpSpPr>
        <p:grpSpPr bwMode="auto">
          <a:xfrm>
            <a:off x="214313" y="2357438"/>
            <a:ext cx="8715375" cy="4071937"/>
            <a:chOff x="692150" y="2447925"/>
            <a:chExt cx="8539163" cy="370363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 rot="5400000">
              <a:off x="2432168" y="707907"/>
              <a:ext cx="571790" cy="4051825"/>
            </a:xfrm>
            <a:prstGeom prst="homePlate">
              <a:avLst>
                <a:gd name="adj" fmla="val 26949"/>
              </a:avLst>
            </a:prstGeom>
            <a:solidFill>
              <a:srgbClr val="325E60"/>
            </a:solidFill>
            <a:ln w="635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8" name="Freeform 4"/>
            <p:cNvSpPr>
              <a:spLocks/>
            </p:cNvSpPr>
            <p:nvPr/>
          </p:nvSpPr>
          <p:spPr bwMode="auto">
            <a:xfrm>
              <a:off x="692150" y="2963402"/>
              <a:ext cx="4050270" cy="3188161"/>
            </a:xfrm>
            <a:custGeom>
              <a:avLst/>
              <a:gdLst/>
              <a:ahLst/>
              <a:cxnLst>
                <a:cxn ang="0">
                  <a:pos x="2551" y="2008"/>
                </a:cxn>
                <a:cxn ang="0">
                  <a:pos x="2551" y="0"/>
                </a:cxn>
                <a:cxn ang="0">
                  <a:pos x="1274" y="97"/>
                </a:cxn>
                <a:cxn ang="0">
                  <a:pos x="0" y="0"/>
                </a:cxn>
                <a:cxn ang="0">
                  <a:pos x="0" y="2008"/>
                </a:cxn>
                <a:cxn ang="0">
                  <a:pos x="2551" y="2008"/>
                </a:cxn>
              </a:cxnLst>
              <a:rect l="0" t="0" r="r" b="b"/>
              <a:pathLst>
                <a:path w="2551" h="2008">
                  <a:moveTo>
                    <a:pt x="2551" y="2008"/>
                  </a:moveTo>
                  <a:lnTo>
                    <a:pt x="2551" y="0"/>
                  </a:lnTo>
                  <a:lnTo>
                    <a:pt x="1274" y="97"/>
                  </a:lnTo>
                  <a:lnTo>
                    <a:pt x="0" y="0"/>
                  </a:lnTo>
                  <a:lnTo>
                    <a:pt x="0" y="2008"/>
                  </a:lnTo>
                  <a:lnTo>
                    <a:pt x="2551" y="2008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 rot="5400000">
              <a:off x="6919505" y="707907"/>
              <a:ext cx="571790" cy="4051826"/>
            </a:xfrm>
            <a:prstGeom prst="homePlate">
              <a:avLst>
                <a:gd name="adj" fmla="val 26949"/>
              </a:avLst>
            </a:prstGeom>
            <a:solidFill>
              <a:srgbClr val="325E60"/>
            </a:solidFill>
            <a:ln w="635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179487" y="2963402"/>
              <a:ext cx="4050270" cy="3188161"/>
            </a:xfrm>
            <a:custGeom>
              <a:avLst/>
              <a:gdLst/>
              <a:ahLst/>
              <a:cxnLst>
                <a:cxn ang="0">
                  <a:pos x="2551" y="2008"/>
                </a:cxn>
                <a:cxn ang="0">
                  <a:pos x="2551" y="0"/>
                </a:cxn>
                <a:cxn ang="0">
                  <a:pos x="1274" y="97"/>
                </a:cxn>
                <a:cxn ang="0">
                  <a:pos x="0" y="0"/>
                </a:cxn>
                <a:cxn ang="0">
                  <a:pos x="0" y="2008"/>
                </a:cxn>
                <a:cxn ang="0">
                  <a:pos x="2551" y="2008"/>
                </a:cxn>
              </a:cxnLst>
              <a:rect l="0" t="0" r="r" b="b"/>
              <a:pathLst>
                <a:path w="2551" h="2008">
                  <a:moveTo>
                    <a:pt x="2551" y="2008"/>
                  </a:moveTo>
                  <a:lnTo>
                    <a:pt x="2551" y="0"/>
                  </a:lnTo>
                  <a:lnTo>
                    <a:pt x="1274" y="97"/>
                  </a:lnTo>
                  <a:lnTo>
                    <a:pt x="0" y="0"/>
                  </a:lnTo>
                  <a:lnTo>
                    <a:pt x="0" y="2008"/>
                  </a:lnTo>
                  <a:lnTo>
                    <a:pt x="2551" y="2008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36" name="Rectangle 15"/>
          <p:cNvSpPr>
            <a:spLocks noChangeAspect="1" noChangeArrowheads="1"/>
          </p:cNvSpPr>
          <p:nvPr/>
        </p:nvSpPr>
        <p:spPr bwMode="auto">
          <a:xfrm>
            <a:off x="285750" y="3967163"/>
            <a:ext cx="3571875" cy="24622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defTabSz="330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8521700" algn="r"/>
              </a:tabLst>
              <a:defRPr/>
            </a:pPr>
            <a:r>
              <a:rPr kumimoji="1" lang="en-US" altLang="de-DE" sz="20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Tarpaulin</a:t>
            </a:r>
          </a:p>
          <a:p>
            <a:pPr defTabSz="330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8521700" algn="r"/>
              </a:tabLst>
              <a:defRPr/>
            </a:pPr>
            <a:r>
              <a:rPr kumimoji="1" lang="en-US" altLang="de-DE" sz="20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Hanger Cover</a:t>
            </a:r>
          </a:p>
          <a:p>
            <a:pPr defTabSz="330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8521700" algn="r"/>
              </a:tabLst>
              <a:defRPr/>
            </a:pPr>
            <a:r>
              <a:rPr kumimoji="1" lang="en-US" altLang="de-DE" sz="20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Awnings</a:t>
            </a:r>
          </a:p>
          <a:p>
            <a:pPr defTabSz="330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8521700" algn="r"/>
              </a:tabLst>
              <a:defRPr/>
            </a:pPr>
            <a:r>
              <a:rPr kumimoji="1" lang="en-US" altLang="de-DE" sz="20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Pandals</a:t>
            </a:r>
          </a:p>
          <a:p>
            <a:pPr defTabSz="330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8521700" algn="r"/>
              </a:tabLst>
              <a:defRPr/>
            </a:pPr>
            <a:r>
              <a:rPr kumimoji="1" lang="en-US" altLang="de-DE" sz="20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Tents</a:t>
            </a:r>
          </a:p>
          <a:p>
            <a:pPr defTabSz="330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8521700" algn="r"/>
              </a:tabLst>
              <a:defRPr/>
            </a:pPr>
            <a:r>
              <a:rPr kumimoji="1" lang="en-US" altLang="de-DE" sz="20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Inflatables</a:t>
            </a:r>
          </a:p>
          <a:p>
            <a:pPr defTabSz="330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8521700" algn="r"/>
              </a:tabLst>
              <a:defRPr/>
            </a:pPr>
            <a:r>
              <a:rPr kumimoji="1" lang="en-US" altLang="de-DE" sz="20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Biogas Covers</a:t>
            </a:r>
          </a:p>
          <a:p>
            <a:pPr defTabSz="330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8521700" algn="r"/>
              </a:tabLst>
              <a:defRPr/>
            </a:pPr>
            <a:r>
              <a:rPr kumimoji="1" lang="en-US" altLang="de-DE" sz="20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Pitch Cover/Ground Covers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642938" y="2428875"/>
            <a:ext cx="3243262" cy="3381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DOUBLE SIDE COATED</a:t>
            </a:r>
            <a:endParaRPr kumimoji="1" lang="zh-CN" altLang="en-US" sz="2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214938" y="2428875"/>
            <a:ext cx="3243262" cy="3381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SINGLE SIDE COATED</a:t>
            </a:r>
            <a:endParaRPr kumimoji="1" lang="zh-CN" altLang="en-US" sz="2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46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5838" y="2786063"/>
            <a:ext cx="4205287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550" y="2786063"/>
            <a:ext cx="42037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15"/>
          <p:cNvSpPr>
            <a:spLocks noChangeAspect="1" noChangeArrowheads="1"/>
          </p:cNvSpPr>
          <p:nvPr/>
        </p:nvSpPr>
        <p:spPr bwMode="auto">
          <a:xfrm>
            <a:off x="4857750" y="4000500"/>
            <a:ext cx="3571875" cy="1231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defTabSz="330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8521700" algn="r"/>
              </a:tabLst>
              <a:defRPr/>
            </a:pPr>
            <a:r>
              <a:rPr kumimoji="1" lang="en-US" altLang="de-DE" sz="20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Awnings</a:t>
            </a:r>
          </a:p>
          <a:p>
            <a:pPr defTabSz="330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8521700" algn="r"/>
              </a:tabLst>
              <a:defRPr/>
            </a:pPr>
            <a:r>
              <a:rPr kumimoji="1" lang="en-US" altLang="de-DE" sz="20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Inflatables</a:t>
            </a:r>
          </a:p>
          <a:p>
            <a:pPr defTabSz="330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8521700" algn="r"/>
              </a:tabLst>
              <a:defRPr/>
            </a:pPr>
            <a:r>
              <a:rPr kumimoji="1" lang="en-US" altLang="de-DE" sz="20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Auto Hood Covers</a:t>
            </a:r>
          </a:p>
          <a:p>
            <a:pPr defTabSz="330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8521700" algn="r"/>
              </a:tabLst>
              <a:defRPr/>
            </a:pPr>
            <a:r>
              <a:rPr kumimoji="1" lang="en-US" altLang="de-DE" sz="20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Tractor Covers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43688"/>
            <a:ext cx="3465513" cy="214312"/>
          </a:xfrm>
        </p:spPr>
        <p:txBody>
          <a:bodyPr lIns="270000"/>
          <a:lstStyle/>
          <a:p>
            <a:pPr algn="l">
              <a:defRPr/>
            </a:pPr>
            <a:r>
              <a:rPr lang="de-DE" altLang="de-DE" kern="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Garware Wall Ropes Limited | 2013</a:t>
            </a:r>
          </a:p>
        </p:txBody>
      </p:sp>
      <p:sp>
        <p:nvSpPr>
          <p:cNvPr id="26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858250" y="6643688"/>
            <a:ext cx="285750" cy="214312"/>
          </a:xfrm>
        </p:spPr>
        <p:txBody>
          <a:bodyPr/>
          <a:lstStyle/>
          <a:p>
            <a:pPr algn="ctr">
              <a:defRPr/>
            </a:pPr>
            <a:fld id="{3F9B298F-80D0-4290-A679-EB89DCDF4102}" type="slidenum">
              <a:rPr lang="en-IN" sz="80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pPr algn="ctr">
                <a:defRPr/>
              </a:pPr>
              <a:t>3</a:t>
            </a:fld>
            <a:endParaRPr lang="en-IN" sz="800" dirty="0">
              <a:solidFill>
                <a:schemeClr val="bg2">
                  <a:lumMod val="1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8729663" y="6742113"/>
            <a:ext cx="2159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00113"/>
            <a:ext cx="9144000" cy="1260475"/>
          </a:xfrm>
          <a:prstGeom prst="rect">
            <a:avLst/>
          </a:prstGeom>
          <a:solidFill>
            <a:srgbClr val="14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857250"/>
          <a:ext cx="9144000" cy="126047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32"/>
              </a:tblGrid>
              <a:tr h="1260000">
                <a:tc>
                  <a:txBody>
                    <a:bodyPr/>
                    <a:lstStyle/>
                    <a:p>
                      <a:pPr algn="l"/>
                      <a:r>
                        <a:rPr lang="en-US" sz="3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Tarpaulin: Truck Tarpaulins &amp; Container Covers</a:t>
                      </a:r>
                      <a:endParaRPr lang="en-IN" sz="3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270000" marR="27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84" name="TextBox 12"/>
          <p:cNvSpPr txBox="1">
            <a:spLocks noChangeArrowheads="1"/>
          </p:cNvSpPr>
          <p:nvPr/>
        </p:nvSpPr>
        <p:spPr bwMode="auto">
          <a:xfrm>
            <a:off x="5786438" y="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20485" name="TextBox 13"/>
          <p:cNvSpPr txBox="1">
            <a:spLocks noChangeArrowheads="1"/>
          </p:cNvSpPr>
          <p:nvPr/>
        </p:nvSpPr>
        <p:spPr bwMode="auto">
          <a:xfrm>
            <a:off x="5938838" y="15240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20486" name="TextBox 14"/>
          <p:cNvSpPr txBox="1">
            <a:spLocks noChangeArrowheads="1"/>
          </p:cNvSpPr>
          <p:nvPr/>
        </p:nvSpPr>
        <p:spPr bwMode="auto">
          <a:xfrm>
            <a:off x="5286375" y="1428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pic>
        <p:nvPicPr>
          <p:cNvPr id="20487" name="Picture 3" descr="D:\Marketing Prj\other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25" y="71438"/>
            <a:ext cx="5095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69875" y="317500"/>
            <a:ext cx="269875" cy="269875"/>
          </a:xfrm>
          <a:prstGeom prst="rect">
            <a:avLst/>
          </a:prstGeom>
          <a:solidFill>
            <a:srgbClr val="325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500063" y="285750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325E60"/>
                </a:solidFill>
                <a:latin typeface="Arial Narrow" pitchFamily="34" charset="0"/>
              </a:rPr>
              <a:t>GWRL Infrastructure</a:t>
            </a:r>
            <a:endParaRPr lang="en-IN" b="1">
              <a:solidFill>
                <a:srgbClr val="325E60"/>
              </a:solidFill>
              <a:latin typeface="Arial Narrow" pitchFamily="34" charset="0"/>
            </a:endParaRPr>
          </a:p>
        </p:txBody>
      </p:sp>
      <p:sp>
        <p:nvSpPr>
          <p:cNvPr id="20490" name="TextBox 16"/>
          <p:cNvSpPr txBox="1">
            <a:spLocks noChangeArrowheads="1"/>
          </p:cNvSpPr>
          <p:nvPr/>
        </p:nvSpPr>
        <p:spPr bwMode="auto">
          <a:xfrm>
            <a:off x="0" y="5786438"/>
            <a:ext cx="8501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0000" rIns="270000" anchor="ctr">
            <a:spAutoFit/>
          </a:bodyPr>
          <a:lstStyle/>
          <a:p>
            <a:endParaRPr lang="en-IN" sz="240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3500" y="2286000"/>
            <a:ext cx="4000500" cy="4094163"/>
          </a:xfrm>
          <a:prstGeom prst="rect">
            <a:avLst/>
          </a:prstGeom>
          <a:noFill/>
        </p:spPr>
        <p:txBody>
          <a:bodyPr lIns="270000" rIns="270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Advantages of GURU PVC Tarpaulin over ordinary Cotton &amp; Plastic products: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100% Waterproof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UV Resistant material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Uniform Thickness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Strong heat sealed Joints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 Shrinkage like Cotton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Tarpaulins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Extremely Strong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Light Weight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Longer Shelf Life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Repairable</a:t>
            </a:r>
          </a:p>
        </p:txBody>
      </p:sp>
      <p:pic>
        <p:nvPicPr>
          <p:cNvPr id="2049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395538"/>
            <a:ext cx="48387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4500563"/>
            <a:ext cx="158591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43688"/>
            <a:ext cx="3465513" cy="214312"/>
          </a:xfrm>
        </p:spPr>
        <p:txBody>
          <a:bodyPr lIns="270000"/>
          <a:lstStyle/>
          <a:p>
            <a:pPr algn="l">
              <a:defRPr/>
            </a:pPr>
            <a:r>
              <a:rPr lang="de-DE" altLang="de-DE" kern="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Garware Wall Ropes Limited | 2013</a:t>
            </a:r>
          </a:p>
        </p:txBody>
      </p:sp>
      <p:sp>
        <p:nvSpPr>
          <p:cNvPr id="23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858250" y="6643688"/>
            <a:ext cx="285750" cy="214312"/>
          </a:xfrm>
        </p:spPr>
        <p:txBody>
          <a:bodyPr/>
          <a:lstStyle/>
          <a:p>
            <a:pPr algn="ctr">
              <a:defRPr/>
            </a:pPr>
            <a:fld id="{F8D8B587-2E37-49B8-BC9B-CE322E708A37}" type="slidenum">
              <a:rPr lang="en-IN" sz="80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pPr algn="ctr">
                <a:defRPr/>
              </a:pPr>
              <a:t>4</a:t>
            </a:fld>
            <a:endParaRPr lang="en-IN" sz="800" dirty="0">
              <a:solidFill>
                <a:schemeClr val="bg2">
                  <a:lumMod val="1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8729663" y="6742113"/>
            <a:ext cx="2159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00113"/>
            <a:ext cx="9144000" cy="1260475"/>
          </a:xfrm>
          <a:prstGeom prst="rect">
            <a:avLst/>
          </a:prstGeom>
          <a:solidFill>
            <a:srgbClr val="14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857250"/>
          <a:ext cx="9144000" cy="126047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32"/>
              </a:tblGrid>
              <a:tr h="1260000">
                <a:tc>
                  <a:txBody>
                    <a:bodyPr/>
                    <a:lstStyle/>
                    <a:p>
                      <a:pPr algn="l"/>
                      <a:r>
                        <a:rPr lang="en-US" sz="3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Hanger Cover: Aircraft Hangers, Temporary Exhibition Halls &amp; Warehouses</a:t>
                      </a:r>
                      <a:endParaRPr lang="en-IN" sz="3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270000" marR="27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32" name="TextBox 12"/>
          <p:cNvSpPr txBox="1">
            <a:spLocks noChangeArrowheads="1"/>
          </p:cNvSpPr>
          <p:nvPr/>
        </p:nvSpPr>
        <p:spPr bwMode="auto">
          <a:xfrm>
            <a:off x="5786438" y="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22533" name="TextBox 13"/>
          <p:cNvSpPr txBox="1">
            <a:spLocks noChangeArrowheads="1"/>
          </p:cNvSpPr>
          <p:nvPr/>
        </p:nvSpPr>
        <p:spPr bwMode="auto">
          <a:xfrm>
            <a:off x="5938838" y="15240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22534" name="TextBox 14"/>
          <p:cNvSpPr txBox="1">
            <a:spLocks noChangeArrowheads="1"/>
          </p:cNvSpPr>
          <p:nvPr/>
        </p:nvSpPr>
        <p:spPr bwMode="auto">
          <a:xfrm>
            <a:off x="5286375" y="1428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pic>
        <p:nvPicPr>
          <p:cNvPr id="22535" name="Picture 3" descr="D:\Marketing Prj\other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25" y="71438"/>
            <a:ext cx="5095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69875" y="317500"/>
            <a:ext cx="269875" cy="269875"/>
          </a:xfrm>
          <a:prstGeom prst="rect">
            <a:avLst/>
          </a:prstGeom>
          <a:solidFill>
            <a:srgbClr val="325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2537" name="TextBox 18"/>
          <p:cNvSpPr txBox="1">
            <a:spLocks noChangeArrowheads="1"/>
          </p:cNvSpPr>
          <p:nvPr/>
        </p:nvSpPr>
        <p:spPr bwMode="auto">
          <a:xfrm>
            <a:off x="500063" y="285750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325E60"/>
                </a:solidFill>
                <a:latin typeface="Arial Narrow" pitchFamily="34" charset="0"/>
              </a:rPr>
              <a:t>GWRL Infrastructure</a:t>
            </a:r>
            <a:endParaRPr lang="en-IN" b="1">
              <a:solidFill>
                <a:srgbClr val="325E60"/>
              </a:solidFill>
              <a:latin typeface="Arial Narrow" pitchFamily="34" charset="0"/>
            </a:endParaRPr>
          </a:p>
        </p:txBody>
      </p:sp>
      <p:sp>
        <p:nvSpPr>
          <p:cNvPr id="22538" name="TextBox 16"/>
          <p:cNvSpPr txBox="1">
            <a:spLocks noChangeArrowheads="1"/>
          </p:cNvSpPr>
          <p:nvPr/>
        </p:nvSpPr>
        <p:spPr bwMode="auto">
          <a:xfrm>
            <a:off x="0" y="5786438"/>
            <a:ext cx="8501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0000" rIns="270000" anchor="ctr">
            <a:spAutoFit/>
          </a:bodyPr>
          <a:lstStyle/>
          <a:p>
            <a:endParaRPr lang="en-IN" sz="240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3500" y="2286000"/>
            <a:ext cx="4000500" cy="3786188"/>
          </a:xfrm>
          <a:prstGeom prst="rect">
            <a:avLst/>
          </a:prstGeom>
          <a:noFill/>
        </p:spPr>
        <p:txBody>
          <a:bodyPr lIns="270000" rIns="270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Features /Benefits: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100% Waterproof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Longevity &amp; Sustainability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UV Resistant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Heat Retardant*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Extremely Strong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Light Weight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Repairable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High Quality Accessories: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UV Resistant Ropes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designed to sustain 4 ton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ropes</a:t>
            </a:r>
          </a:p>
        </p:txBody>
      </p:sp>
      <p:pic>
        <p:nvPicPr>
          <p:cNvPr id="22540" name="Picture 2" descr="D:\Marketing Prj\other\hangar-cov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357438"/>
            <a:ext cx="48768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715125" y="6429375"/>
            <a:ext cx="2428875" cy="261938"/>
          </a:xfrm>
          <a:prstGeom prst="rect">
            <a:avLst/>
          </a:prstGeom>
          <a:noFill/>
        </p:spPr>
        <p:txBody>
          <a:bodyPr lIns="270000" rIns="270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*Optional but Recommended </a:t>
            </a:r>
            <a:endParaRPr lang="en-IN" sz="11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43688"/>
            <a:ext cx="3465513" cy="214312"/>
          </a:xfrm>
        </p:spPr>
        <p:txBody>
          <a:bodyPr lIns="270000"/>
          <a:lstStyle/>
          <a:p>
            <a:pPr algn="l">
              <a:defRPr/>
            </a:pPr>
            <a:r>
              <a:rPr lang="de-DE" altLang="de-DE" kern="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Garware Wall Ropes Limited | 2013</a:t>
            </a:r>
          </a:p>
        </p:txBody>
      </p:sp>
      <p:sp>
        <p:nvSpPr>
          <p:cNvPr id="28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858250" y="6643688"/>
            <a:ext cx="285750" cy="214312"/>
          </a:xfrm>
        </p:spPr>
        <p:txBody>
          <a:bodyPr/>
          <a:lstStyle/>
          <a:p>
            <a:pPr algn="ctr">
              <a:defRPr/>
            </a:pPr>
            <a:fld id="{F423A4CD-A116-47CD-995E-28261B8A6D7C}" type="slidenum">
              <a:rPr lang="en-IN" sz="80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pPr algn="ctr">
                <a:defRPr/>
              </a:pPr>
              <a:t>5</a:t>
            </a:fld>
            <a:endParaRPr lang="en-IN" sz="800" dirty="0">
              <a:solidFill>
                <a:schemeClr val="bg2">
                  <a:lumMod val="1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8729663" y="6742113"/>
            <a:ext cx="2159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00113"/>
            <a:ext cx="9144000" cy="1260475"/>
          </a:xfrm>
          <a:prstGeom prst="rect">
            <a:avLst/>
          </a:prstGeom>
          <a:solidFill>
            <a:srgbClr val="14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857250"/>
          <a:ext cx="9144000" cy="126047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32"/>
              </a:tblGrid>
              <a:tr h="1260000">
                <a:tc>
                  <a:txBody>
                    <a:bodyPr/>
                    <a:lstStyle/>
                    <a:p>
                      <a:pPr algn="l"/>
                      <a:r>
                        <a:rPr lang="en-US" sz="3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Awnings: Retractable/Stationary Awnings,</a:t>
                      </a:r>
                    </a:p>
                    <a:p>
                      <a:pPr algn="l"/>
                      <a:r>
                        <a:rPr lang="en-US" sz="3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Balconies Awnings &amp; Restaurant Umbrellas</a:t>
                      </a:r>
                      <a:endParaRPr lang="en-IN" sz="3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270000" marR="27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80" name="TextBox 12"/>
          <p:cNvSpPr txBox="1">
            <a:spLocks noChangeArrowheads="1"/>
          </p:cNvSpPr>
          <p:nvPr/>
        </p:nvSpPr>
        <p:spPr bwMode="auto">
          <a:xfrm>
            <a:off x="5786438" y="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24581" name="TextBox 13"/>
          <p:cNvSpPr txBox="1">
            <a:spLocks noChangeArrowheads="1"/>
          </p:cNvSpPr>
          <p:nvPr/>
        </p:nvSpPr>
        <p:spPr bwMode="auto">
          <a:xfrm>
            <a:off x="5938838" y="15240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24582" name="TextBox 14"/>
          <p:cNvSpPr txBox="1">
            <a:spLocks noChangeArrowheads="1"/>
          </p:cNvSpPr>
          <p:nvPr/>
        </p:nvSpPr>
        <p:spPr bwMode="auto">
          <a:xfrm>
            <a:off x="5286375" y="1428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pic>
        <p:nvPicPr>
          <p:cNvPr id="24583" name="Picture 3" descr="D:\Marketing Prj\other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25" y="71438"/>
            <a:ext cx="5095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69875" y="317500"/>
            <a:ext cx="269875" cy="269875"/>
          </a:xfrm>
          <a:prstGeom prst="rect">
            <a:avLst/>
          </a:prstGeom>
          <a:solidFill>
            <a:srgbClr val="325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4585" name="TextBox 18"/>
          <p:cNvSpPr txBox="1">
            <a:spLocks noChangeArrowheads="1"/>
          </p:cNvSpPr>
          <p:nvPr/>
        </p:nvSpPr>
        <p:spPr bwMode="auto">
          <a:xfrm>
            <a:off x="500063" y="285750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325E60"/>
                </a:solidFill>
                <a:latin typeface="Arial Narrow" pitchFamily="34" charset="0"/>
              </a:rPr>
              <a:t>GWRL Infrastructure</a:t>
            </a:r>
            <a:endParaRPr lang="en-IN" b="1">
              <a:solidFill>
                <a:srgbClr val="325E60"/>
              </a:solidFill>
              <a:latin typeface="Arial Narrow" pitchFamily="34" charset="0"/>
            </a:endParaRPr>
          </a:p>
        </p:txBody>
      </p:sp>
      <p:sp>
        <p:nvSpPr>
          <p:cNvPr id="24586" name="TextBox 16"/>
          <p:cNvSpPr txBox="1">
            <a:spLocks noChangeArrowheads="1"/>
          </p:cNvSpPr>
          <p:nvPr/>
        </p:nvSpPr>
        <p:spPr bwMode="auto">
          <a:xfrm>
            <a:off x="0" y="5786438"/>
            <a:ext cx="8501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0000" rIns="270000" anchor="ctr">
            <a:spAutoFit/>
          </a:bodyPr>
          <a:lstStyle/>
          <a:p>
            <a:endParaRPr lang="en-IN" sz="240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3500" y="2286000"/>
            <a:ext cx="4000500" cy="3478213"/>
          </a:xfrm>
          <a:prstGeom prst="rect">
            <a:avLst/>
          </a:prstGeom>
          <a:noFill/>
        </p:spPr>
        <p:txBody>
          <a:bodyPr lIns="270000" rIns="270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Features /Benefits: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100% Waterproof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Longevity &amp; Sustainability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UV Resistant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Good Coating Adhesion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Lacquered /Non Lacquered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as per demand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Heat Sealable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Repairable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 colors with high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color fastness (Grade 7)</a:t>
            </a:r>
          </a:p>
        </p:txBody>
      </p:sp>
      <p:pic>
        <p:nvPicPr>
          <p:cNvPr id="24588" name="Picture 2" descr="D:\Marketing Prj\other\awnings-image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357438"/>
            <a:ext cx="48768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43688"/>
            <a:ext cx="3465513" cy="214312"/>
          </a:xfrm>
        </p:spPr>
        <p:txBody>
          <a:bodyPr lIns="270000"/>
          <a:lstStyle/>
          <a:p>
            <a:pPr algn="l">
              <a:defRPr/>
            </a:pPr>
            <a:r>
              <a:rPr lang="de-DE" altLang="de-DE" kern="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Garware Wall Ropes Limited | 2013</a:t>
            </a:r>
          </a:p>
        </p:txBody>
      </p:sp>
      <p:sp>
        <p:nvSpPr>
          <p:cNvPr id="23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858250" y="6643688"/>
            <a:ext cx="285750" cy="214312"/>
          </a:xfrm>
        </p:spPr>
        <p:txBody>
          <a:bodyPr/>
          <a:lstStyle/>
          <a:p>
            <a:pPr algn="ctr">
              <a:defRPr/>
            </a:pPr>
            <a:fld id="{E6C6E29C-87DC-4611-96B4-A10B910325B2}" type="slidenum">
              <a:rPr lang="en-IN" sz="80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pPr algn="ctr">
                <a:defRPr/>
              </a:pPr>
              <a:t>6</a:t>
            </a:fld>
            <a:endParaRPr lang="en-IN" sz="800" dirty="0">
              <a:solidFill>
                <a:schemeClr val="bg2">
                  <a:lumMod val="1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8729663" y="6742113"/>
            <a:ext cx="2159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00113"/>
            <a:ext cx="9144000" cy="1260475"/>
          </a:xfrm>
          <a:prstGeom prst="rect">
            <a:avLst/>
          </a:prstGeom>
          <a:solidFill>
            <a:srgbClr val="14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857250"/>
          <a:ext cx="9144000" cy="126047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32"/>
              </a:tblGrid>
              <a:tr h="1260000">
                <a:tc>
                  <a:txBody>
                    <a:bodyPr/>
                    <a:lstStyle/>
                    <a:p>
                      <a:pPr algn="l"/>
                      <a:r>
                        <a:rPr lang="en-US" sz="3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Pandals: Pandals for Marriages/Religious                    Ceremonies</a:t>
                      </a:r>
                      <a:endParaRPr lang="en-IN" sz="3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270000" marR="27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28" name="TextBox 12"/>
          <p:cNvSpPr txBox="1">
            <a:spLocks noChangeArrowheads="1"/>
          </p:cNvSpPr>
          <p:nvPr/>
        </p:nvSpPr>
        <p:spPr bwMode="auto">
          <a:xfrm>
            <a:off x="5786438" y="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26629" name="TextBox 13"/>
          <p:cNvSpPr txBox="1">
            <a:spLocks noChangeArrowheads="1"/>
          </p:cNvSpPr>
          <p:nvPr/>
        </p:nvSpPr>
        <p:spPr bwMode="auto">
          <a:xfrm>
            <a:off x="5938838" y="15240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26630" name="TextBox 14"/>
          <p:cNvSpPr txBox="1">
            <a:spLocks noChangeArrowheads="1"/>
          </p:cNvSpPr>
          <p:nvPr/>
        </p:nvSpPr>
        <p:spPr bwMode="auto">
          <a:xfrm>
            <a:off x="5286375" y="1428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pic>
        <p:nvPicPr>
          <p:cNvPr id="26631" name="Picture 3" descr="D:\Marketing Prj\other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25" y="71438"/>
            <a:ext cx="5095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69875" y="317500"/>
            <a:ext cx="269875" cy="269875"/>
          </a:xfrm>
          <a:prstGeom prst="rect">
            <a:avLst/>
          </a:prstGeom>
          <a:solidFill>
            <a:srgbClr val="325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6633" name="TextBox 18"/>
          <p:cNvSpPr txBox="1">
            <a:spLocks noChangeArrowheads="1"/>
          </p:cNvSpPr>
          <p:nvPr/>
        </p:nvSpPr>
        <p:spPr bwMode="auto">
          <a:xfrm>
            <a:off x="500063" y="285750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325E60"/>
                </a:solidFill>
                <a:latin typeface="Arial Narrow" pitchFamily="34" charset="0"/>
              </a:rPr>
              <a:t>GWRL Infrastructure</a:t>
            </a:r>
            <a:endParaRPr lang="en-IN" b="1">
              <a:solidFill>
                <a:srgbClr val="325E60"/>
              </a:solidFill>
              <a:latin typeface="Arial Narrow" pitchFamily="34" charset="0"/>
            </a:endParaRPr>
          </a:p>
        </p:txBody>
      </p:sp>
      <p:sp>
        <p:nvSpPr>
          <p:cNvPr id="26634" name="TextBox 16"/>
          <p:cNvSpPr txBox="1">
            <a:spLocks noChangeArrowheads="1"/>
          </p:cNvSpPr>
          <p:nvPr/>
        </p:nvSpPr>
        <p:spPr bwMode="auto">
          <a:xfrm>
            <a:off x="0" y="5786438"/>
            <a:ext cx="8501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0000" rIns="270000" anchor="ctr">
            <a:spAutoFit/>
          </a:bodyPr>
          <a:lstStyle/>
          <a:p>
            <a:endParaRPr lang="en-IN" sz="240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3500" y="2286000"/>
            <a:ext cx="4000500" cy="3170238"/>
          </a:xfrm>
          <a:prstGeom prst="rect">
            <a:avLst/>
          </a:prstGeom>
          <a:noFill/>
        </p:spPr>
        <p:txBody>
          <a:bodyPr lIns="270000" rIns="270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Features /Benefits: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Designed for Robust Use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Fire Resistant*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100% Waterproof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Longevity &amp; Sustainability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UV Resistant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Customized: Ready to Install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Available in Different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Colors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5125" y="6429375"/>
            <a:ext cx="2428875" cy="261938"/>
          </a:xfrm>
          <a:prstGeom prst="rect">
            <a:avLst/>
          </a:prstGeom>
          <a:noFill/>
        </p:spPr>
        <p:txBody>
          <a:bodyPr lIns="270000" rIns="270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*Optional but Recommended </a:t>
            </a:r>
            <a:endParaRPr lang="en-IN" sz="11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7" name="Picture 2" descr="D:\Marketing Prj\other\pandal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357438"/>
            <a:ext cx="48577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43688"/>
            <a:ext cx="3465513" cy="214312"/>
          </a:xfrm>
        </p:spPr>
        <p:txBody>
          <a:bodyPr lIns="270000"/>
          <a:lstStyle/>
          <a:p>
            <a:pPr algn="l">
              <a:defRPr/>
            </a:pPr>
            <a:r>
              <a:rPr lang="de-DE" altLang="de-DE" kern="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Garware Wall Ropes Limited | 2013</a:t>
            </a:r>
          </a:p>
        </p:txBody>
      </p:sp>
      <p:sp>
        <p:nvSpPr>
          <p:cNvPr id="28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858250" y="6643688"/>
            <a:ext cx="285750" cy="214312"/>
          </a:xfrm>
        </p:spPr>
        <p:txBody>
          <a:bodyPr/>
          <a:lstStyle/>
          <a:p>
            <a:pPr algn="ctr">
              <a:defRPr/>
            </a:pPr>
            <a:fld id="{A75582E9-DDBC-4198-A627-5012573416AA}" type="slidenum">
              <a:rPr lang="en-IN" sz="80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pPr algn="ctr">
                <a:defRPr/>
              </a:pPr>
              <a:t>7</a:t>
            </a:fld>
            <a:endParaRPr lang="en-IN" sz="800" dirty="0">
              <a:solidFill>
                <a:schemeClr val="bg2">
                  <a:lumMod val="1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8729663" y="6742113"/>
            <a:ext cx="2159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00113"/>
            <a:ext cx="9144000" cy="1260475"/>
          </a:xfrm>
          <a:prstGeom prst="rect">
            <a:avLst/>
          </a:prstGeom>
          <a:solidFill>
            <a:srgbClr val="14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857250"/>
          <a:ext cx="9144000" cy="126047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32"/>
              </a:tblGrid>
              <a:tr h="12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Tents:</a:t>
                      </a:r>
                      <a:r>
                        <a:rPr lang="en-IN" sz="3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Tents for Resorts, Tents for NGO, Tents for Trekking &amp; Promotional canopies</a:t>
                      </a:r>
                    </a:p>
                  </a:txBody>
                  <a:tcPr marL="270000" marR="27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76" name="TextBox 12"/>
          <p:cNvSpPr txBox="1">
            <a:spLocks noChangeArrowheads="1"/>
          </p:cNvSpPr>
          <p:nvPr/>
        </p:nvSpPr>
        <p:spPr bwMode="auto">
          <a:xfrm>
            <a:off x="5786438" y="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28677" name="TextBox 13"/>
          <p:cNvSpPr txBox="1">
            <a:spLocks noChangeArrowheads="1"/>
          </p:cNvSpPr>
          <p:nvPr/>
        </p:nvSpPr>
        <p:spPr bwMode="auto">
          <a:xfrm>
            <a:off x="5938838" y="15240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28678" name="TextBox 14"/>
          <p:cNvSpPr txBox="1">
            <a:spLocks noChangeArrowheads="1"/>
          </p:cNvSpPr>
          <p:nvPr/>
        </p:nvSpPr>
        <p:spPr bwMode="auto">
          <a:xfrm>
            <a:off x="5286375" y="1428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pic>
        <p:nvPicPr>
          <p:cNvPr id="28679" name="Picture 3" descr="D:\Marketing Prj\other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25" y="71438"/>
            <a:ext cx="5095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69875" y="317500"/>
            <a:ext cx="269875" cy="269875"/>
          </a:xfrm>
          <a:prstGeom prst="rect">
            <a:avLst/>
          </a:prstGeom>
          <a:solidFill>
            <a:srgbClr val="325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8681" name="TextBox 18"/>
          <p:cNvSpPr txBox="1">
            <a:spLocks noChangeArrowheads="1"/>
          </p:cNvSpPr>
          <p:nvPr/>
        </p:nvSpPr>
        <p:spPr bwMode="auto">
          <a:xfrm>
            <a:off x="500063" y="285750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325E60"/>
                </a:solidFill>
                <a:latin typeface="Arial Narrow" pitchFamily="34" charset="0"/>
              </a:rPr>
              <a:t>GWRL Infrastructure</a:t>
            </a:r>
            <a:endParaRPr lang="en-IN" b="1">
              <a:solidFill>
                <a:srgbClr val="325E60"/>
              </a:solidFill>
              <a:latin typeface="Arial Narrow" pitchFamily="34" charset="0"/>
            </a:endParaRPr>
          </a:p>
        </p:txBody>
      </p:sp>
      <p:sp>
        <p:nvSpPr>
          <p:cNvPr id="28682" name="TextBox 16"/>
          <p:cNvSpPr txBox="1">
            <a:spLocks noChangeArrowheads="1"/>
          </p:cNvSpPr>
          <p:nvPr/>
        </p:nvSpPr>
        <p:spPr bwMode="auto">
          <a:xfrm>
            <a:off x="0" y="5786438"/>
            <a:ext cx="8501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0000" rIns="270000" anchor="ctr">
            <a:spAutoFit/>
          </a:bodyPr>
          <a:lstStyle/>
          <a:p>
            <a:endParaRPr lang="en-IN" sz="240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3500" y="2286000"/>
            <a:ext cx="4000500" cy="3170238"/>
          </a:xfrm>
          <a:prstGeom prst="rect">
            <a:avLst/>
          </a:prstGeom>
          <a:noFill/>
        </p:spPr>
        <p:txBody>
          <a:bodyPr lIns="270000" rIns="270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Features /Benefits: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100 % Waterproof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Longevity and Sustainability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UV resistant material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Fire resistant*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Antifungal can be supplied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on demand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Lacquered/Non Lacquered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as per requirement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Available in different colors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5125" y="6429375"/>
            <a:ext cx="2428875" cy="261938"/>
          </a:xfrm>
          <a:prstGeom prst="rect">
            <a:avLst/>
          </a:prstGeom>
          <a:noFill/>
        </p:spPr>
        <p:txBody>
          <a:bodyPr lIns="270000" rIns="270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*Optional but Recommended </a:t>
            </a:r>
            <a:endParaRPr lang="en-IN" sz="11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D:\Marketing Prj\other\ten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428875"/>
            <a:ext cx="4876800" cy="3714750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43688"/>
            <a:ext cx="3465513" cy="214312"/>
          </a:xfrm>
        </p:spPr>
        <p:txBody>
          <a:bodyPr lIns="270000"/>
          <a:lstStyle/>
          <a:p>
            <a:pPr algn="l">
              <a:defRPr/>
            </a:pPr>
            <a:r>
              <a:rPr lang="de-DE" altLang="de-DE" kern="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Garware Wall Ropes Limited | 2013</a:t>
            </a:r>
          </a:p>
        </p:txBody>
      </p:sp>
      <p:sp>
        <p:nvSpPr>
          <p:cNvPr id="28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858250" y="6643688"/>
            <a:ext cx="285750" cy="214312"/>
          </a:xfrm>
        </p:spPr>
        <p:txBody>
          <a:bodyPr/>
          <a:lstStyle/>
          <a:p>
            <a:pPr algn="ctr">
              <a:defRPr/>
            </a:pPr>
            <a:fld id="{ECA9B450-51C5-4ADE-8E62-55D06ED3E248}" type="slidenum">
              <a:rPr lang="en-IN" sz="80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pPr algn="ctr">
                <a:defRPr/>
              </a:pPr>
              <a:t>8</a:t>
            </a:fld>
            <a:endParaRPr lang="en-IN" sz="800" dirty="0">
              <a:solidFill>
                <a:schemeClr val="bg2">
                  <a:lumMod val="1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8729663" y="6742113"/>
            <a:ext cx="2159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28688"/>
            <a:ext cx="9144000" cy="1260475"/>
          </a:xfrm>
          <a:prstGeom prst="rect">
            <a:avLst/>
          </a:prstGeom>
          <a:solidFill>
            <a:srgbClr val="14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857250"/>
          <a:ext cx="9144000" cy="126047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32"/>
              </a:tblGrid>
              <a:tr h="12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Inflatables: </a:t>
                      </a:r>
                      <a:r>
                        <a:rPr lang="en-IN" sz="3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Bouncies, Promotional &amp;</a:t>
                      </a:r>
                      <a:r>
                        <a:rPr lang="en-IN" sz="3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3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Aerostat Balloons, Inflatable Boats</a:t>
                      </a:r>
                      <a:r>
                        <a:rPr lang="en-IN" sz="3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3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&amp; Water storage tanks</a:t>
                      </a:r>
                    </a:p>
                  </a:txBody>
                  <a:tcPr marL="270000" marR="27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24" name="TextBox 12"/>
          <p:cNvSpPr txBox="1">
            <a:spLocks noChangeArrowheads="1"/>
          </p:cNvSpPr>
          <p:nvPr/>
        </p:nvSpPr>
        <p:spPr bwMode="auto">
          <a:xfrm>
            <a:off x="5786438" y="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30725" name="TextBox 13"/>
          <p:cNvSpPr txBox="1">
            <a:spLocks noChangeArrowheads="1"/>
          </p:cNvSpPr>
          <p:nvPr/>
        </p:nvSpPr>
        <p:spPr bwMode="auto">
          <a:xfrm>
            <a:off x="5938838" y="15240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30726" name="TextBox 14"/>
          <p:cNvSpPr txBox="1">
            <a:spLocks noChangeArrowheads="1"/>
          </p:cNvSpPr>
          <p:nvPr/>
        </p:nvSpPr>
        <p:spPr bwMode="auto">
          <a:xfrm>
            <a:off x="5286375" y="1428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pic>
        <p:nvPicPr>
          <p:cNvPr id="30727" name="Picture 3" descr="D:\Marketing Prj\other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25" y="71438"/>
            <a:ext cx="5095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69875" y="317500"/>
            <a:ext cx="269875" cy="269875"/>
          </a:xfrm>
          <a:prstGeom prst="rect">
            <a:avLst/>
          </a:prstGeom>
          <a:solidFill>
            <a:srgbClr val="325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0729" name="TextBox 18"/>
          <p:cNvSpPr txBox="1">
            <a:spLocks noChangeArrowheads="1"/>
          </p:cNvSpPr>
          <p:nvPr/>
        </p:nvSpPr>
        <p:spPr bwMode="auto">
          <a:xfrm>
            <a:off x="500063" y="285750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325E60"/>
                </a:solidFill>
                <a:latin typeface="Arial Narrow" pitchFamily="34" charset="0"/>
              </a:rPr>
              <a:t>GWRL Infrastructure</a:t>
            </a:r>
            <a:endParaRPr lang="en-IN" b="1">
              <a:solidFill>
                <a:srgbClr val="325E60"/>
              </a:solidFill>
              <a:latin typeface="Arial Narrow" pitchFamily="34" charset="0"/>
            </a:endParaRPr>
          </a:p>
        </p:txBody>
      </p:sp>
      <p:sp>
        <p:nvSpPr>
          <p:cNvPr id="30730" name="TextBox 16"/>
          <p:cNvSpPr txBox="1">
            <a:spLocks noChangeArrowheads="1"/>
          </p:cNvSpPr>
          <p:nvPr/>
        </p:nvSpPr>
        <p:spPr bwMode="auto">
          <a:xfrm>
            <a:off x="0" y="5786438"/>
            <a:ext cx="8501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0000" rIns="270000" anchor="ctr">
            <a:spAutoFit/>
          </a:bodyPr>
          <a:lstStyle/>
          <a:p>
            <a:endParaRPr lang="en-IN" sz="240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30731" name="Picture 5" descr="D:\Marketing Prj\other\infl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452938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8" descr="D:\Marketing Prj\other\infla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238125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9" descr="D:\Marketing Prj\other\infla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238125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0" descr="D:\Marketing Prj\other\infla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19688" y="4524375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43688"/>
            <a:ext cx="3465513" cy="214312"/>
          </a:xfrm>
        </p:spPr>
        <p:txBody>
          <a:bodyPr lIns="270000"/>
          <a:lstStyle/>
          <a:p>
            <a:pPr algn="l">
              <a:defRPr/>
            </a:pPr>
            <a:r>
              <a:rPr lang="de-DE" altLang="de-DE" kern="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Garware Wall Ropes Limited | 2013</a:t>
            </a:r>
          </a:p>
        </p:txBody>
      </p:sp>
      <p:sp>
        <p:nvSpPr>
          <p:cNvPr id="23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858250" y="6643688"/>
            <a:ext cx="285750" cy="214312"/>
          </a:xfrm>
        </p:spPr>
        <p:txBody>
          <a:bodyPr/>
          <a:lstStyle/>
          <a:p>
            <a:pPr algn="ctr">
              <a:defRPr/>
            </a:pPr>
            <a:fld id="{05F4BC7A-27B4-4B1D-85CE-B3197FCD1332}" type="slidenum">
              <a:rPr lang="en-IN" sz="80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pPr algn="ctr">
                <a:defRPr/>
              </a:pPr>
              <a:t>9</a:t>
            </a:fld>
            <a:endParaRPr lang="en-IN" sz="800" dirty="0">
              <a:solidFill>
                <a:schemeClr val="bg2">
                  <a:lumMod val="1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8729663" y="6742113"/>
            <a:ext cx="2159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270000" rIns="270000" rtlCol="0" anchor="ctr">
        <a:spAutoFit/>
      </a:bodyPr>
      <a:lstStyle>
        <a:defPPr>
          <a:defRPr sz="36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10079</TotalTime>
  <Words>555</Words>
  <Application>Microsoft Office PowerPoint</Application>
  <PresentationFormat>On-screen Show (4:3)</PresentationFormat>
  <Paragraphs>200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Arial</vt:lpstr>
      <vt:lpstr>Arial Narrow</vt:lpstr>
      <vt:lpstr>Wingdings</vt:lpstr>
      <vt:lpstr>宋体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Jatin Gupta</dc:creator>
  <cp:lastModifiedBy>GWRL</cp:lastModifiedBy>
  <cp:revision>439</cp:revision>
  <dcterms:created xsi:type="dcterms:W3CDTF">2013-07-13T04:54:03Z</dcterms:created>
  <dcterms:modified xsi:type="dcterms:W3CDTF">2014-05-27T08:55:48Z</dcterms:modified>
</cp:coreProperties>
</file>